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  <p:sldMasterId id="2147483674" r:id="rId2"/>
  </p:sldMasterIdLst>
  <p:notesMasterIdLst>
    <p:notesMasterId r:id="rId13"/>
  </p:notesMasterIdLst>
  <p:sldIdLst>
    <p:sldId id="264" r:id="rId3"/>
    <p:sldId id="260" r:id="rId4"/>
    <p:sldId id="275" r:id="rId5"/>
    <p:sldId id="276" r:id="rId6"/>
    <p:sldId id="274" r:id="rId7"/>
    <p:sldId id="270" r:id="rId8"/>
    <p:sldId id="269" r:id="rId9"/>
    <p:sldId id="268" r:id="rId10"/>
    <p:sldId id="271" r:id="rId11"/>
    <p:sldId id="266" r:id="rId12"/>
  </p:sldIdLst>
  <p:sldSz cx="10693400" cy="7561263"/>
  <p:notesSz cx="9926638" cy="6797675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0066B3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428" y="-96"/>
      </p:cViewPr>
      <p:guideLst>
        <p:guide orient="horz" pos="2382"/>
        <p:guide orient="horz" pos="1116"/>
        <p:guide orient="horz" pos="348"/>
        <p:guide orient="horz" pos="4470"/>
        <p:guide pos="3369"/>
        <p:guide pos="827"/>
        <p:guide pos="1824"/>
        <p:guide pos="6010"/>
        <p:guide pos="6456"/>
        <p:guide pos="6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542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0" y="0"/>
            <a:ext cx="4301542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60713" y="509588"/>
            <a:ext cx="36052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1542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0" y="6456612"/>
            <a:ext cx="4301542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258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033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130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522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67336" y="252043"/>
            <a:ext cx="10169423" cy="6653911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47531" y="5902993"/>
            <a:ext cx="10201504" cy="1468128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1764295"/>
            <a:ext cx="9089391" cy="1962652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1" y="3920656"/>
            <a:ext cx="7485380" cy="162427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6"/>
            <a:ext cx="10691812" cy="75586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67336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47531" y="787429"/>
            <a:ext cx="10201504" cy="1468128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1596267"/>
            <a:ext cx="2406015" cy="494749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1596267"/>
            <a:ext cx="7039821" cy="494749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3"/>
            <a:ext cx="8580439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51"/>
            <a:ext cx="10693400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4108805"/>
            <a:ext cx="9089391" cy="1620771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1" y="5764989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229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0693400" cy="755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898430" y="1375766"/>
            <a:ext cx="7136983" cy="5262983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1187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6930290" y="5651696"/>
            <a:ext cx="1080480" cy="416569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>
              <a:defRPr/>
            </a:pPr>
            <a:endParaRPr lang="ru-RU" sz="16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3"/>
            <a:ext cx="8926018" cy="471411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714752" y="821471"/>
            <a:ext cx="8827713" cy="139090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625D-80D4-4291-BD9B-D63E17D4299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6930290" y="5651696"/>
            <a:ext cx="1080480" cy="416569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>
              <a:defRPr/>
            </a:pPr>
            <a:endParaRPr lang="ru-RU" sz="16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3"/>
            <a:ext cx="8926018" cy="471411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714753" y="821473"/>
            <a:ext cx="8926017" cy="1390899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63812-AFEC-419C-AA64-03B0A91910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01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51"/>
            <a:ext cx="10693400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1"/>
            <a:ext cx="8926018" cy="471411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14753" y="821473"/>
            <a:ext cx="8926017" cy="1390899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1BFB9-55BF-4739-8E1B-8FAD9578AF6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02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51"/>
            <a:ext cx="10693400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1"/>
            <a:ext cx="8926018" cy="471411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14753" y="821473"/>
            <a:ext cx="8926017" cy="1390899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0ACD8-3449-416C-ACEF-0CE993E576C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4892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10693400" cy="755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1852" y="2173025"/>
            <a:ext cx="6708918" cy="1501751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31852" y="519000"/>
            <a:ext cx="6708918" cy="1654025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9194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752" y="821470"/>
            <a:ext cx="9443980" cy="139090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750" y="2212371"/>
            <a:ext cx="4265637" cy="4714121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1" y="2212371"/>
            <a:ext cx="4294069" cy="4714121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AE279-286B-4C6C-8B61-DFC6EBAE493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2558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2803"/>
            <a:ext cx="9624060" cy="126021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1" y="1692536"/>
            <a:ext cx="4724775" cy="705366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1" y="2397901"/>
            <a:ext cx="4724775" cy="435647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3" y="1692536"/>
            <a:ext cx="4726631" cy="705366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103" y="2397901"/>
            <a:ext cx="4726631" cy="435647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2667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4452" y="1144291"/>
            <a:ext cx="8844280" cy="126021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20264-A9C9-4B9B-8FE9-680DFE2E20E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5566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7094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3"/>
            <a:ext cx="3518054" cy="128121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7"/>
            <a:ext cx="3518054" cy="5172114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893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5"/>
            <a:ext cx="6416040" cy="624856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9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C1E36-C5AE-4E76-B539-25826BFC2DD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0830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C0500-7067-42A3-B8DC-2EE26946FCF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3244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4" y="334306"/>
            <a:ext cx="2812587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40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9F123-BC4F-4A7D-96B6-DD63054F275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7336" y="252043"/>
            <a:ext cx="10169423" cy="522231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7072144" y="4634655"/>
            <a:ext cx="3363824" cy="787247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063150" y="4493196"/>
            <a:ext cx="6484003" cy="937317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308040" y="4506727"/>
            <a:ext cx="6394499" cy="853671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6559985" y="4491966"/>
            <a:ext cx="3868523" cy="7183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47531" y="4474745"/>
            <a:ext cx="10201504" cy="1466248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954" y="2716189"/>
            <a:ext cx="9089391" cy="1680281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58" y="1584854"/>
            <a:ext cx="7505183" cy="1036174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10691813" cy="75586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91311" y="2953933"/>
            <a:ext cx="4469841" cy="38007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2248" y="2953933"/>
            <a:ext cx="4469841" cy="38007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1311" y="2952745"/>
            <a:ext cx="4469841" cy="705367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104" y="3780632"/>
            <a:ext cx="4467342" cy="297374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5812" y="2952744"/>
            <a:ext cx="4469841" cy="705367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099" y="3780632"/>
            <a:ext cx="4469841" cy="297374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67336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47531" y="787428"/>
            <a:ext cx="10201504" cy="1466248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67336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340" y="3948660"/>
            <a:ext cx="3920913" cy="2100352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47531" y="787429"/>
            <a:ext cx="10201504" cy="1468128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069340" y="2520421"/>
            <a:ext cx="3920913" cy="1381191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0212" y="2016336"/>
            <a:ext cx="4565601" cy="4200702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67336" y="252043"/>
            <a:ext cx="10169423" cy="6653911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47531" y="5902993"/>
            <a:ext cx="10201504" cy="1468128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0055" y="373397"/>
            <a:ext cx="4458676" cy="2679115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93245" y="3071180"/>
            <a:ext cx="4465485" cy="266978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80229" y="1512253"/>
            <a:ext cx="4170427" cy="3226139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7336" y="252042"/>
            <a:ext cx="10169423" cy="272205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47531" y="1851648"/>
            <a:ext cx="10201504" cy="1466248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671" y="373022"/>
            <a:ext cx="9624060" cy="13811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38628" y="6891096"/>
            <a:ext cx="4428324" cy="4025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449" y="6891096"/>
            <a:ext cx="4428325" cy="4025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67357" y="6891095"/>
            <a:ext cx="1358691" cy="4025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9835" y="2949826"/>
            <a:ext cx="8663634" cy="3804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5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" y="1751"/>
            <a:ext cx="10693400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 bwMode="auto">
          <a:xfrm>
            <a:off x="714750" y="820889"/>
            <a:ext cx="8926018" cy="136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2" name="Текст 2"/>
          <p:cNvSpPr>
            <a:spLocks noGrp="1"/>
          </p:cNvSpPr>
          <p:nvPr>
            <p:ph type="body" idx="1"/>
          </p:nvPr>
        </p:nvSpPr>
        <p:spPr bwMode="auto">
          <a:xfrm>
            <a:off x="714750" y="2193117"/>
            <a:ext cx="8926018" cy="4732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1"/>
            <a:ext cx="2495127" cy="404318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4318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6420" y="6467332"/>
            <a:ext cx="590365" cy="752625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E58D65F-A570-48E0-B0F6-E52B95D06C1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70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</p:sldLayoutIdLst>
  <p:hf hd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itchFamily="34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gi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86260" y="1692400"/>
            <a:ext cx="8424936" cy="4896544"/>
          </a:xfrm>
        </p:spPr>
        <p:txBody>
          <a:bodyPr/>
          <a:lstStyle/>
          <a:p>
            <a:pPr marL="0" algn="ctr"/>
            <a:r>
              <a:rPr lang="ru-RU" sz="48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«Декларационная </a:t>
            </a:r>
            <a:r>
              <a:rPr lang="ru-RU" sz="4800" dirty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кампания - </a:t>
            </a:r>
            <a:r>
              <a:rPr lang="ru-RU" sz="48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2024»</a:t>
            </a:r>
            <a:endParaRPr lang="ru-RU" sz="4800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 marL="0" algn="ctr"/>
            <a:endParaRPr lang="ru-RU" sz="2000" dirty="0">
              <a:solidFill>
                <a:srgbClr val="0070C0"/>
              </a:solidFill>
              <a:latin typeface="PF Din Text Cond Pro Medium" pitchFamily="2" charset="0"/>
              <a:cs typeface="Arial" pitchFamily="34" charset="0"/>
            </a:endParaRPr>
          </a:p>
          <a:p>
            <a:pPr marL="0" algn="ctr"/>
            <a:r>
              <a:rPr lang="ru-RU" dirty="0" smtClean="0">
                <a:solidFill>
                  <a:srgbClr val="0070C0"/>
                </a:solidFill>
                <a:latin typeface="PF Din Text Cond Pro Medium" pitchFamily="2" charset="0"/>
                <a:cs typeface="Arial" pitchFamily="34" charset="0"/>
              </a:rPr>
              <a:t>Начальник отдела </a:t>
            </a:r>
            <a:r>
              <a:rPr lang="ru-RU" dirty="0">
                <a:solidFill>
                  <a:srgbClr val="0070C0"/>
                </a:solidFill>
                <a:latin typeface="PF Din Text Cond Pro Medium" pitchFamily="2" charset="0"/>
                <a:cs typeface="Arial" pitchFamily="34" charset="0"/>
              </a:rPr>
              <a:t>камерального контроля </a:t>
            </a:r>
            <a:endParaRPr lang="ru-RU" dirty="0" smtClean="0">
              <a:solidFill>
                <a:srgbClr val="0070C0"/>
              </a:solidFill>
              <a:latin typeface="PF Din Text Cond Pro Medium" pitchFamily="2" charset="0"/>
              <a:cs typeface="Arial" pitchFamily="34" charset="0"/>
            </a:endParaRPr>
          </a:p>
          <a:p>
            <a:pPr marL="0" algn="ctr"/>
            <a:r>
              <a:rPr lang="ru-RU" dirty="0" smtClean="0">
                <a:solidFill>
                  <a:srgbClr val="0070C0"/>
                </a:solidFill>
                <a:latin typeface="PF Din Text Cond Pro Medium" pitchFamily="2" charset="0"/>
                <a:cs typeface="Arial" pitchFamily="34" charset="0"/>
              </a:rPr>
              <a:t>НДФЛ </a:t>
            </a:r>
            <a:r>
              <a:rPr lang="ru-RU" dirty="0">
                <a:solidFill>
                  <a:srgbClr val="0070C0"/>
                </a:solidFill>
                <a:latin typeface="PF Din Text Cond Pro Medium" pitchFamily="2" charset="0"/>
                <a:cs typeface="Arial" pitchFamily="34" charset="0"/>
              </a:rPr>
              <a:t>и СВ № 4 </a:t>
            </a:r>
            <a:endParaRPr lang="ru-RU" dirty="0">
              <a:solidFill>
                <a:srgbClr val="002060"/>
              </a:solidFill>
              <a:latin typeface="PF Din Text Cond Pro Medium" pitchFamily="2" charset="0"/>
              <a:cs typeface="Arial" pitchFamily="34" charset="0"/>
            </a:endParaRPr>
          </a:p>
          <a:p>
            <a:pPr algn="ctr"/>
            <a:endParaRPr lang="ru-RU" sz="2000" dirty="0" smtClean="0">
              <a:solidFill>
                <a:srgbClr val="000099"/>
              </a:solidFill>
              <a:latin typeface="PF Din Text Cond Pro Medium" pitchFamily="2" charset="0"/>
              <a:cs typeface="Arial" pitchFamily="34" charset="0"/>
            </a:endParaRPr>
          </a:p>
          <a:p>
            <a:pPr algn="ctr"/>
            <a:r>
              <a:rPr lang="ru-RU" sz="3600" dirty="0" smtClean="0">
                <a:solidFill>
                  <a:srgbClr val="000099"/>
                </a:solidFill>
                <a:latin typeface="PF Din Text Cond Pro Medium" pitchFamily="2" charset="0"/>
                <a:cs typeface="Arial" pitchFamily="34" charset="0"/>
              </a:rPr>
              <a:t>Кузнецова </a:t>
            </a:r>
            <a:r>
              <a:rPr lang="ru-RU" sz="3600" dirty="0">
                <a:solidFill>
                  <a:srgbClr val="000099"/>
                </a:solidFill>
                <a:latin typeface="PF Din Text Cond Pro Medium" pitchFamily="2" charset="0"/>
                <a:cs typeface="Arial" pitchFamily="34" charset="0"/>
              </a:rPr>
              <a:t>Лариса Алексеевна </a:t>
            </a:r>
            <a:endParaRPr lang="ru-RU" sz="3600" dirty="0" smtClean="0">
              <a:solidFill>
                <a:srgbClr val="000099"/>
              </a:solidFill>
              <a:latin typeface="PF Din Text Cond Pro Medium" pitchFamily="2" charset="0"/>
              <a:cs typeface="Arial" pitchFamily="34" charset="0"/>
            </a:endParaRPr>
          </a:p>
          <a:p>
            <a:pPr algn="ctr"/>
            <a:endParaRPr lang="ru-RU" sz="2000" dirty="0" smtClean="0">
              <a:solidFill>
                <a:srgbClr val="000099"/>
              </a:solidFill>
              <a:latin typeface="PF Din Text Cond Pro Medium" pitchFamily="2" charset="0"/>
              <a:cs typeface="Arial" pitchFamily="34" charset="0"/>
            </a:endParaRPr>
          </a:p>
          <a:p>
            <a:pPr algn="ctr"/>
            <a:endParaRPr lang="ru-RU" sz="2000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г</a:t>
            </a:r>
            <a:r>
              <a:rPr lang="ru-RU" sz="20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. Хабаровск </a:t>
            </a:r>
            <a:endParaRPr lang="ru-RU" sz="2000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 algn="ctr"/>
            <a:endParaRPr lang="ru-RU" sz="2000" dirty="0" smtClean="0">
              <a:solidFill>
                <a:srgbClr val="002060"/>
              </a:solidFill>
              <a:latin typeface="DIN Pro Bold" panose="020B0804020101020102" pitchFamily="34" charset="0"/>
              <a:cs typeface="DIN Pro Bold" panose="020B0804020101020102" pitchFamily="34" charset="0"/>
            </a:endParaRPr>
          </a:p>
        </p:txBody>
      </p:sp>
      <p:sp>
        <p:nvSpPr>
          <p:cNvPr id="6" name="Текст 8"/>
          <p:cNvSpPr txBox="1">
            <a:spLocks noGrp="1"/>
          </p:cNvSpPr>
          <p:nvPr>
            <p:ph type="title"/>
          </p:nvPr>
        </p:nvSpPr>
        <p:spPr>
          <a:xfrm>
            <a:off x="2315164" y="366770"/>
            <a:ext cx="8084099" cy="6581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0070C0"/>
                </a:solidFill>
                <a:latin typeface="DIN Pro Bold" pitchFamily="50" charset="0"/>
                <a:cs typeface="Arial" pitchFamily="34" charset="0"/>
              </a:rPr>
              <a:t>УФНС России по  Хабаровскому краю</a:t>
            </a:r>
            <a:endParaRPr lang="ru-RU" sz="2800" dirty="0">
              <a:solidFill>
                <a:srgbClr val="0070C0"/>
              </a:solidFill>
              <a:latin typeface="DIN Pro Bold" pitchFamily="50" charset="0"/>
              <a:cs typeface="Arial" pitchFamily="34" charset="0"/>
            </a:endParaRPr>
          </a:p>
        </p:txBody>
      </p:sp>
      <p:pic>
        <p:nvPicPr>
          <p:cNvPr id="8" name="Picture 2" descr="C:\Users\2700-02-012\Pictures\FNS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48" y="468263"/>
            <a:ext cx="1440000" cy="135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8"/>
          <p:cNvSpPr txBox="1">
            <a:spLocks/>
          </p:cNvSpPr>
          <p:nvPr/>
        </p:nvSpPr>
        <p:spPr>
          <a:xfrm>
            <a:off x="713152" y="6937460"/>
            <a:ext cx="8910668" cy="3436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000" b="1" dirty="0" smtClean="0">
                <a:solidFill>
                  <a:srgbClr val="FF0000"/>
                </a:solidFill>
                <a:latin typeface="PF Din Text Comp Pro" pitchFamily="2" charset="0"/>
              </a:rPr>
              <a:t>www.nalog.gov.ru</a:t>
            </a:r>
            <a:endParaRPr lang="ru-RU" sz="3000" dirty="0">
              <a:solidFill>
                <a:srgbClr val="FF0000"/>
              </a:solidFill>
              <a:latin typeface="PF Din Text Comp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73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19835" y="2628503"/>
            <a:ext cx="8663634" cy="1368152"/>
          </a:xfrm>
        </p:spPr>
        <p:txBody>
          <a:bodyPr/>
          <a:lstStyle/>
          <a:p>
            <a:endParaRPr lang="ru-RU" sz="4600" dirty="0">
              <a:solidFill>
                <a:srgbClr val="C00000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  <a:p>
            <a:endParaRPr lang="ru-RU" sz="4600" dirty="0">
              <a:solidFill>
                <a:srgbClr val="C00000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1836415"/>
            <a:ext cx="8827713" cy="2302373"/>
          </a:xfrm>
        </p:spPr>
        <p:txBody>
          <a:bodyPr>
            <a:noAutofit/>
          </a:bodyPr>
          <a:lstStyle/>
          <a:p>
            <a:r>
              <a:rPr lang="ru-RU" sz="8000" dirty="0">
                <a:solidFill>
                  <a:srgbClr val="0066B3"/>
                </a:solidFill>
                <a:latin typeface="PF Din Text Comp Pro Medium" pitchFamily="2" charset="0"/>
                <a:cs typeface="DIN Pro Black" panose="020B0A04020101010102" pitchFamily="34" charset="0"/>
              </a:rPr>
              <a:t>Благодарю за внимание!</a:t>
            </a:r>
            <a:br>
              <a:rPr lang="ru-RU" sz="8000" dirty="0">
                <a:solidFill>
                  <a:srgbClr val="0066B3"/>
                </a:solidFill>
                <a:latin typeface="PF Din Text Comp Pro Medium" pitchFamily="2" charset="0"/>
                <a:cs typeface="DIN Pro Black" panose="020B0A04020101010102" pitchFamily="34" charset="0"/>
              </a:rPr>
            </a:br>
            <a:endParaRPr lang="ru-RU" sz="8000" dirty="0">
              <a:solidFill>
                <a:srgbClr val="0066B3"/>
              </a:solidFill>
              <a:latin typeface="PF Din Text Comp Pro Medium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64" y="6713372"/>
            <a:ext cx="9053512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2700-01-127\Documents\Презентации\Картинки\otchet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37" y="3996655"/>
            <a:ext cx="2988000" cy="29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2700-02-012\Pictures\FNS_logo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373238"/>
            <a:ext cx="1440000" cy="135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176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394373" y="267388"/>
            <a:ext cx="7128791" cy="1280995"/>
          </a:xfrm>
        </p:spPr>
        <p:txBody>
          <a:bodyPr anchor="ctr" anchorCtr="0">
            <a:normAutofit fontScale="25000" lnSpcReduction="20000"/>
          </a:bodyPr>
          <a:lstStyle/>
          <a:p>
            <a:endParaRPr lang="ru-RU" sz="8400" b="1" dirty="0" smtClean="0">
              <a:solidFill>
                <a:srgbClr val="FF0000"/>
              </a:solidFill>
              <a:latin typeface="DINCyr-Black" pitchFamily="2" charset="-52"/>
              <a:cs typeface="DIN Pro Black" panose="020B0A04020101010102" pitchFamily="34" charset="0"/>
            </a:endParaRPr>
          </a:p>
          <a:p>
            <a:r>
              <a:rPr lang="ru-RU" sz="144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Доходы, которые необходимо указать в декларации по форме </a:t>
            </a:r>
            <a:r>
              <a:rPr lang="ru-RU" sz="144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3-НДФЛ:  </a:t>
            </a:r>
            <a:endParaRPr lang="ru-RU" sz="144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22165" y="1839926"/>
            <a:ext cx="9304256" cy="6478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  <a:latin typeface="DIN Pro Bold" pitchFamily="50" charset="0"/>
                <a:cs typeface="Arial" pitchFamily="34" charset="0"/>
              </a:rPr>
              <a:t>1.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от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оказания услуг, от сдачи в аренду имущества;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  <a:latin typeface="DIN Pro Bold" pitchFamily="50" charset="0"/>
                <a:cs typeface="Arial" pitchFamily="34" charset="0"/>
              </a:rPr>
              <a:t>2.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 от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получения в дар недвижимого имущества, транспортных средств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от физических лиц, не являющихся членами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семьи и (или)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близкими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родственниками;</a:t>
            </a:r>
            <a:r>
              <a:rPr lang="ru-RU" sz="2400" dirty="0" smtClean="0">
                <a:solidFill>
                  <a:srgbClr val="005AA9"/>
                </a:solidFill>
                <a:latin typeface="PF Din Text Cond Pro Medium" pitchFamily="2" charset="0"/>
                <a:cs typeface="Arial" pitchFamily="34" charset="0"/>
              </a:rPr>
              <a:t> </a:t>
            </a:r>
            <a:endParaRPr lang="ru-RU" sz="2400" dirty="0">
              <a:solidFill>
                <a:srgbClr val="005AA9"/>
              </a:solidFill>
              <a:latin typeface="PF Din Text Cond Pro Medium" pitchFamily="2" charset="0"/>
              <a:cs typeface="Arial" pitchFamily="34" charset="0"/>
            </a:endParaRPr>
          </a:p>
          <a:p>
            <a:pPr algn="just"/>
            <a:r>
              <a:rPr lang="ru-RU" sz="2400" dirty="0" smtClean="0">
                <a:solidFill>
                  <a:srgbClr val="FF0000"/>
                </a:solidFill>
                <a:latin typeface="DIN Pro Bold" pitchFamily="50" charset="0"/>
                <a:cs typeface="Arial" pitchFamily="34" charset="0"/>
              </a:rPr>
              <a:t>3.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от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продажи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недвижимого  имущества </a:t>
            </a:r>
            <a:r>
              <a:rPr lang="ru-RU" sz="2400" dirty="0" smtClean="0">
                <a:solidFill>
                  <a:srgbClr val="7030A0"/>
                </a:solidFill>
                <a:latin typeface="DIN Pro Bold" pitchFamily="50" charset="0"/>
                <a:cs typeface="Arial" pitchFamily="34" charset="0"/>
              </a:rPr>
              <a:t>(находящегося в собственности менее 3-х (5-ти)  лет</a:t>
            </a:r>
            <a:r>
              <a:rPr lang="ru-RU" sz="2400" dirty="0">
                <a:solidFill>
                  <a:srgbClr val="7030A0"/>
                </a:solidFill>
                <a:latin typeface="DIN Pro Bold" pitchFamily="50" charset="0"/>
                <a:cs typeface="Arial" pitchFamily="34" charset="0"/>
              </a:rPr>
              <a:t>)</a:t>
            </a:r>
            <a:r>
              <a:rPr lang="ru-RU" sz="2400" dirty="0">
                <a:latin typeface="DIN Pro Bold" pitchFamily="50" charset="0"/>
                <a:cs typeface="Arial" pitchFamily="34" charset="0"/>
              </a:rPr>
              <a:t>,</a:t>
            </a:r>
            <a:r>
              <a:rPr lang="ru-RU" sz="2400" dirty="0">
                <a:solidFill>
                  <a:srgbClr val="7030A0"/>
                </a:solidFill>
                <a:latin typeface="DIN Pro Bold" pitchFamily="50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о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т продажи иного имущества, в том числе автомобилей </a:t>
            </a:r>
            <a:r>
              <a:rPr lang="ru-RU" sz="2400" dirty="0" smtClean="0">
                <a:solidFill>
                  <a:srgbClr val="7030A0"/>
                </a:solidFill>
                <a:latin typeface="DIN Pro Bold" pitchFamily="50" charset="0"/>
                <a:cs typeface="Arial" pitchFamily="34" charset="0"/>
              </a:rPr>
              <a:t>(находящихся </a:t>
            </a:r>
            <a:r>
              <a:rPr lang="ru-RU" sz="2400" dirty="0">
                <a:solidFill>
                  <a:srgbClr val="7030A0"/>
                </a:solidFill>
                <a:latin typeface="DIN Pro Bold" pitchFamily="50" charset="0"/>
                <a:cs typeface="Arial" pitchFamily="34" charset="0"/>
              </a:rPr>
              <a:t>в собственности менее 3-х </a:t>
            </a:r>
            <a:r>
              <a:rPr lang="ru-RU" sz="2400" dirty="0" smtClean="0">
                <a:solidFill>
                  <a:srgbClr val="7030A0"/>
                </a:solidFill>
                <a:latin typeface="DIN Pro Bold" pitchFamily="50" charset="0"/>
                <a:cs typeface="Arial" pitchFamily="34" charset="0"/>
              </a:rPr>
              <a:t>лет</a:t>
            </a:r>
            <a:r>
              <a:rPr lang="ru-RU" sz="2400" dirty="0">
                <a:solidFill>
                  <a:srgbClr val="7030A0"/>
                </a:solidFill>
                <a:latin typeface="DIN Pro Bold" pitchFamily="50" charset="0"/>
                <a:cs typeface="Arial" pitchFamily="34" charset="0"/>
              </a:rPr>
              <a:t>)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;</a:t>
            </a:r>
            <a:r>
              <a:rPr lang="ru-RU" sz="2400" dirty="0">
                <a:latin typeface="DIN Pro Bold" pitchFamily="50" charset="0"/>
                <a:cs typeface="Arial" pitchFamily="34" charset="0"/>
              </a:rPr>
              <a:t> </a:t>
            </a:r>
            <a:endParaRPr lang="ru-RU" sz="2400" dirty="0" smtClean="0">
              <a:solidFill>
                <a:srgbClr val="005AA9"/>
              </a:solidFill>
              <a:latin typeface="DIN Pro Bold" pitchFamily="50" charset="0"/>
              <a:cs typeface="Arial" pitchFamily="34" charset="0"/>
            </a:endParaRPr>
          </a:p>
          <a:p>
            <a:pPr algn="just"/>
            <a:r>
              <a:rPr lang="ru-RU" sz="2400" dirty="0" smtClean="0">
                <a:solidFill>
                  <a:srgbClr val="FF0000"/>
                </a:solidFill>
                <a:latin typeface="DIN Pro Bold" pitchFamily="50" charset="0"/>
                <a:cs typeface="Arial" pitchFamily="34" charset="0"/>
              </a:rPr>
              <a:t>4.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при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получении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</a:rPr>
              <a:t>доходов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</a:rPr>
              <a:t>от источников, находящихся за пределами Российской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</a:rPr>
              <a:t>Федерации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;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  <a:latin typeface="DIN Pro Bold" pitchFamily="50" charset="0"/>
                <a:cs typeface="Arial" pitchFamily="34" charset="0"/>
              </a:rPr>
              <a:t>5.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в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виде выигрышей в лотереи, в букмекерской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конторе и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тотализаторе, не превышающие 15 тыс.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руб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лей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005AA9"/>
              </a:solidFill>
              <a:latin typeface="DIN Pro Bold" pitchFamily="50" charset="0"/>
              <a:cs typeface="Arial" pitchFamily="34" charset="0"/>
            </a:endParaRPr>
          </a:p>
          <a:p>
            <a:endParaRPr lang="ru-RU" sz="2400" b="1" dirty="0" smtClean="0">
              <a:latin typeface="PF Din Text Cond Pro Medium" pitchFamily="2" charset="0"/>
              <a:cs typeface="Arial" pitchFamily="34" charset="0"/>
            </a:endParaRPr>
          </a:p>
          <a:p>
            <a:r>
              <a:rPr lang="ru-RU" sz="2400" b="1" dirty="0" smtClean="0">
                <a:latin typeface="PF Din Text Cond Pro Medium" pitchFamily="2" charset="0"/>
                <a:cs typeface="Arial" pitchFamily="34" charset="0"/>
              </a:rPr>
              <a:t>ст. </a:t>
            </a:r>
            <a:r>
              <a:rPr lang="ru-RU" sz="2400" b="1" dirty="0" smtClean="0">
                <a:latin typeface="PF Din Text Cond Pro Medium" pitchFamily="2" charset="0"/>
                <a:cs typeface="Arial" pitchFamily="34" charset="0"/>
              </a:rPr>
              <a:t>228 </a:t>
            </a:r>
            <a:r>
              <a:rPr lang="ru-RU" sz="2400" b="1" dirty="0">
                <a:latin typeface="PF Din Text Cond Pro Medium" pitchFamily="2" charset="0"/>
                <a:cs typeface="Arial" pitchFamily="34" charset="0"/>
              </a:rPr>
              <a:t>НК РФ</a:t>
            </a:r>
          </a:p>
          <a:p>
            <a:endParaRPr lang="ru-RU" sz="2300" b="1" dirty="0">
              <a:latin typeface="PF Din Text Cond Pro Medium" pitchFamily="2" charset="0"/>
              <a:cs typeface="Arial" pitchFamily="34" charset="0"/>
            </a:endParaRPr>
          </a:p>
          <a:p>
            <a:pPr algn="just"/>
            <a:endParaRPr lang="ru-RU" sz="2800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800" dirty="0" smtClean="0">
              <a:solidFill>
                <a:srgbClr val="005AA9"/>
              </a:solidFill>
              <a:latin typeface="PF Din Text Comp Pro Medium" pitchFamily="2" charset="0"/>
              <a:cs typeface="DIN Pro Medium" panose="020B0604020101020102" pitchFamily="34" charset="0"/>
            </a:endParaRPr>
          </a:p>
        </p:txBody>
      </p:sp>
      <p:sp>
        <p:nvSpPr>
          <p:cNvPr id="10" name="Текст 8"/>
          <p:cNvSpPr txBox="1">
            <a:spLocks/>
          </p:cNvSpPr>
          <p:nvPr/>
        </p:nvSpPr>
        <p:spPr>
          <a:xfrm>
            <a:off x="713152" y="6937460"/>
            <a:ext cx="8910668" cy="3436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000" b="1" dirty="0" smtClean="0">
                <a:solidFill>
                  <a:srgbClr val="FF0000"/>
                </a:solidFill>
                <a:latin typeface="PF Din Text Comp Pro" pitchFamily="2" charset="0"/>
              </a:rPr>
              <a:t>www.nalog.gov.ru</a:t>
            </a:r>
            <a:endParaRPr lang="ru-RU" sz="3000" dirty="0">
              <a:solidFill>
                <a:srgbClr val="FF0000"/>
              </a:solidFill>
              <a:latin typeface="PF Din Text Comp Pro" pitchFamily="2" charset="0"/>
            </a:endParaRPr>
          </a:p>
        </p:txBody>
      </p:sp>
      <p:pic>
        <p:nvPicPr>
          <p:cNvPr id="12" name="Picture 2" descr="C:\Users\2700-02-012\Pictures\FNS_logo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396255"/>
            <a:ext cx="1440000" cy="135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Номер слайда 3"/>
          <p:cNvSpPr txBox="1">
            <a:spLocks/>
          </p:cNvSpPr>
          <p:nvPr/>
        </p:nvSpPr>
        <p:spPr>
          <a:xfrm>
            <a:off x="9826420" y="6732959"/>
            <a:ext cx="590365" cy="4869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1043056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919F625D-80D4-4291-BD9B-D63E17D4299E}" type="slidenum">
              <a:rPr lang="ru-RU" sz="3200" smtClean="0">
                <a:solidFill>
                  <a:prstClr val="white"/>
                </a:solidFill>
                <a:latin typeface="DINCyr-Medium" pitchFamily="2" charset="-52"/>
              </a:rPr>
              <a:pPr algn="ctr">
                <a:defRPr/>
              </a:pPr>
              <a:t>2</a:t>
            </a:fld>
            <a:endParaRPr lang="ru-RU" sz="3200" dirty="0">
              <a:solidFill>
                <a:prstClr val="white"/>
              </a:solidFill>
              <a:latin typeface="DINCyr-Medium" pitchFamily="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250197" y="180231"/>
            <a:ext cx="6624895" cy="1433036"/>
          </a:xfrm>
        </p:spPr>
        <p:txBody>
          <a:bodyPr>
            <a:normAutofit fontScale="25000" lnSpcReduction="20000"/>
          </a:bodyPr>
          <a:lstStyle/>
          <a:p>
            <a:endParaRPr lang="ru-RU" sz="3600" b="1" dirty="0" smtClean="0">
              <a:solidFill>
                <a:srgbClr val="FF0000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  <a:p>
            <a:r>
              <a:rPr lang="ru-RU" sz="12800" b="1" dirty="0" smtClean="0">
                <a:solidFill>
                  <a:srgbClr val="FF0000"/>
                </a:solidFill>
                <a:latin typeface="DINCyr-Black" pitchFamily="2" charset="-52"/>
                <a:cs typeface="DIN Pro Black" panose="020B0A04020101010102" pitchFamily="34" charset="0"/>
              </a:rPr>
              <a:t> </a:t>
            </a:r>
          </a:p>
          <a:p>
            <a:endParaRPr lang="ru-RU" sz="1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20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Доход  </a:t>
            </a:r>
            <a:r>
              <a:rPr lang="ru-RU" sz="120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в виде дарения 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20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недвижимого имущества и </a:t>
            </a:r>
            <a:endParaRPr lang="en-US" sz="120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20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транспортных </a:t>
            </a:r>
            <a:r>
              <a:rPr lang="ru-RU" sz="120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средств </a:t>
            </a:r>
            <a:r>
              <a:rPr lang="ru-RU" sz="120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 </a:t>
            </a:r>
            <a:r>
              <a:rPr lang="ru-RU" sz="120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не облагается </a:t>
            </a:r>
            <a:endParaRPr lang="ru-RU" sz="12000" b="1" dirty="0">
              <a:latin typeface="PF Din Text Cond Pro Medium" pitchFamily="2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3152" y="1613267"/>
            <a:ext cx="9026036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algn="just"/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если 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недвижимое имущество и транспортные средства получены в дар </a:t>
            </a:r>
            <a:r>
              <a:rPr lang="ru-RU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от </a:t>
            </a:r>
            <a:r>
              <a:rPr lang="ru-RU" sz="2400" b="1" dirty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членов семьи и (или) </a:t>
            </a:r>
            <a:r>
              <a:rPr lang="ru-RU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близких </a:t>
            </a:r>
            <a:r>
              <a:rPr lang="ru-RU" sz="2400" b="1" dirty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родственников</a:t>
            </a:r>
            <a:r>
              <a:rPr lang="ru-RU" sz="2400" b="1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 на основании Семейного кодекса Российской 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Федерации:</a:t>
            </a:r>
          </a:p>
          <a:p>
            <a:pPr algn="just"/>
            <a:endParaRPr lang="ru-RU" sz="2400" b="1" dirty="0" smtClean="0">
              <a:solidFill>
                <a:srgbClr val="005AA9"/>
              </a:solidFill>
              <a:latin typeface="DIN Pro Medium" pitchFamily="50" charset="0"/>
              <a:cs typeface="Arial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-</a:t>
            </a:r>
            <a:r>
              <a:rPr lang="en-US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    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супруги;</a:t>
            </a: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-</a:t>
            </a:r>
            <a:r>
              <a:rPr lang="en-US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родители </a:t>
            </a:r>
            <a:r>
              <a:rPr lang="ru-RU" sz="2400" b="1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и дети, в том числе усыновители 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и усыновленные;</a:t>
            </a: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-</a:t>
            </a:r>
            <a:r>
              <a:rPr lang="en-US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    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дедушки</a:t>
            </a:r>
            <a:r>
              <a:rPr lang="ru-RU" sz="2400" b="1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, бабушки, 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внуки;</a:t>
            </a: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-</a:t>
            </a:r>
            <a:r>
              <a:rPr lang="en-US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полнородные </a:t>
            </a:r>
            <a:r>
              <a:rPr lang="ru-RU" sz="2400" b="1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и </a:t>
            </a:r>
            <a:r>
              <a:rPr lang="ru-RU" sz="2400" b="1" dirty="0" err="1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неполнородные</a:t>
            </a:r>
            <a:r>
              <a:rPr lang="ru-RU" sz="2400" b="1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 братья и сестры (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имеющие </a:t>
            </a:r>
            <a:r>
              <a:rPr lang="ru-RU" sz="2400" b="1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общих отца или мать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).</a:t>
            </a:r>
            <a:endParaRPr lang="ru-RU" sz="2400" b="1" dirty="0">
              <a:solidFill>
                <a:srgbClr val="005AA9"/>
              </a:solidFill>
              <a:latin typeface="DIN Pro Medium" pitchFamily="50" charset="0"/>
              <a:cs typeface="Arial" pitchFamily="34" charset="0"/>
            </a:endParaRPr>
          </a:p>
          <a:p>
            <a:pPr algn="just"/>
            <a:endParaRPr lang="ru-RU" dirty="0" smtClean="0">
              <a:latin typeface="PF Din Text Cond Pro Medium" pitchFamily="2" charset="0"/>
              <a:cs typeface="Arial" pitchFamily="34" charset="0"/>
            </a:endParaRPr>
          </a:p>
          <a:p>
            <a:pPr algn="just"/>
            <a:r>
              <a:rPr lang="ru-RU" sz="2400" b="1" dirty="0" smtClean="0">
                <a:latin typeface="DIN Pro Medium" pitchFamily="50" charset="0"/>
                <a:cs typeface="Arial" pitchFamily="34" charset="0"/>
              </a:rPr>
              <a:t>п. </a:t>
            </a:r>
            <a:r>
              <a:rPr lang="ru-RU" sz="2400" b="1" dirty="0" smtClean="0">
                <a:latin typeface="DIN Pro Medium" pitchFamily="50" charset="0"/>
                <a:cs typeface="Arial" pitchFamily="34" charset="0"/>
              </a:rPr>
              <a:t>18.1. </a:t>
            </a:r>
            <a:r>
              <a:rPr lang="ru-RU" sz="2400" b="1" dirty="0" smtClean="0">
                <a:latin typeface="DIN Pro Medium" pitchFamily="50" charset="0"/>
                <a:cs typeface="Arial" pitchFamily="34" charset="0"/>
              </a:rPr>
              <a:t>ст. 217 </a:t>
            </a:r>
            <a:r>
              <a:rPr lang="ru-RU" sz="2400" b="1" dirty="0" smtClean="0">
                <a:latin typeface="DIN Pro Medium" pitchFamily="50" charset="0"/>
                <a:cs typeface="Arial" pitchFamily="34" charset="0"/>
              </a:rPr>
              <a:t>НК РФ</a:t>
            </a:r>
          </a:p>
        </p:txBody>
      </p:sp>
      <p:sp>
        <p:nvSpPr>
          <p:cNvPr id="10" name="Текст 8"/>
          <p:cNvSpPr txBox="1">
            <a:spLocks/>
          </p:cNvSpPr>
          <p:nvPr/>
        </p:nvSpPr>
        <p:spPr>
          <a:xfrm>
            <a:off x="713152" y="6937460"/>
            <a:ext cx="8910668" cy="3436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000" b="1" dirty="0" smtClean="0">
                <a:solidFill>
                  <a:srgbClr val="FF0000"/>
                </a:solidFill>
                <a:latin typeface="PF Din Text Comp Pro" pitchFamily="2" charset="0"/>
              </a:rPr>
              <a:t>www.nalog.gov.ru</a:t>
            </a:r>
            <a:endParaRPr lang="ru-RU" sz="3000" dirty="0">
              <a:solidFill>
                <a:srgbClr val="FF0000"/>
              </a:solidFill>
              <a:latin typeface="PF Din Text Comp Pro" pitchFamily="2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9826420" y="6732959"/>
            <a:ext cx="590365" cy="4869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1043056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919F625D-80D4-4291-BD9B-D63E17D4299E}" type="slidenum">
              <a:rPr lang="ru-RU" sz="3200" smtClean="0">
                <a:solidFill>
                  <a:prstClr val="white"/>
                </a:solidFill>
                <a:latin typeface="DINCyr-Medium" pitchFamily="2" charset="-52"/>
              </a:rPr>
              <a:pPr algn="ctr">
                <a:defRPr/>
              </a:pPr>
              <a:t>3</a:t>
            </a:fld>
            <a:endParaRPr lang="ru-RU" sz="3200" dirty="0">
              <a:solidFill>
                <a:prstClr val="white"/>
              </a:solidFill>
              <a:latin typeface="DINCyr-Medium" pitchFamily="2" charset="-52"/>
            </a:endParaRPr>
          </a:p>
        </p:txBody>
      </p:sp>
      <p:pic>
        <p:nvPicPr>
          <p:cNvPr id="7" name="Picture 2" descr="C:\Users\2700-02-012\Pictures\FNS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396255"/>
            <a:ext cx="1440000" cy="135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044" y="371500"/>
            <a:ext cx="2119370" cy="15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660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585112" y="267388"/>
            <a:ext cx="7344216" cy="1221998"/>
          </a:xfrm>
        </p:spPr>
        <p:txBody>
          <a:bodyPr>
            <a:normAutofit fontScale="25000" lnSpcReduction="20000"/>
          </a:bodyPr>
          <a:lstStyle/>
          <a:p>
            <a:endParaRPr lang="ru-RU" sz="3600" b="1" dirty="0" smtClean="0">
              <a:solidFill>
                <a:srgbClr val="FF0000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  <a:p>
            <a:endParaRPr lang="ru-RU" sz="1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28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Как определяется </a:t>
            </a:r>
            <a:r>
              <a:rPr lang="ru-RU" sz="128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предельный минимальный </a:t>
            </a:r>
            <a:r>
              <a:rPr lang="ru-RU" sz="128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срок владения имуществом?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36048" y="1931645"/>
            <a:ext cx="9303140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- </a:t>
            </a:r>
            <a:r>
              <a:rPr lang="ru-RU" sz="2400" b="1" dirty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5 лет</a:t>
            </a:r>
            <a:r>
              <a:rPr lang="ru-RU" sz="2400" b="1" dirty="0">
                <a:solidFill>
                  <a:srgbClr val="0070C0"/>
                </a:solidFill>
                <a:latin typeface="DIN Pro Medium" pitchFamily="50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- </a:t>
            </a:r>
            <a:r>
              <a:rPr lang="ru-RU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в </a:t>
            </a:r>
            <a:r>
              <a:rPr lang="ru-RU" sz="2400" b="1" dirty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общем </a:t>
            </a:r>
            <a:r>
              <a:rPr lang="ru-RU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случае</a:t>
            </a:r>
            <a:r>
              <a:rPr lang="ru-RU" sz="2400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;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- 3 года</a:t>
            </a:r>
            <a:r>
              <a:rPr lang="ru-RU" sz="2400" b="1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, если</a:t>
            </a:r>
            <a:r>
              <a:rPr lang="ru-RU" sz="2400" dirty="0" smtClean="0">
                <a:solidFill>
                  <a:srgbClr val="7030A0"/>
                </a:solidFill>
                <a:latin typeface="DIN Pro Medium" pitchFamily="50" charset="0"/>
                <a:cs typeface="Arial" pitchFamily="34" charset="0"/>
              </a:rPr>
              <a:t>:</a:t>
            </a:r>
          </a:p>
          <a:p>
            <a:pPr algn="just">
              <a:spcAft>
                <a:spcPts val="600"/>
              </a:spcAft>
            </a:pPr>
            <a:endParaRPr lang="ru-RU" sz="2400" b="1" dirty="0" smtClean="0">
              <a:solidFill>
                <a:srgbClr val="FF0000"/>
              </a:solidFill>
              <a:latin typeface="DIN Pro Medium" pitchFamily="50" charset="0"/>
              <a:cs typeface="Arial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1.</a:t>
            </a:r>
            <a:r>
              <a:rPr lang="ru-RU" sz="2400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право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собственности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получено в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порядке наследования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или по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договору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дарения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от члена семьи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и (или) близкого родственника по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Семейному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 кодексу Российской Федерации;</a:t>
            </a:r>
            <a:endParaRPr lang="ru-RU" sz="2400" dirty="0">
              <a:solidFill>
                <a:srgbClr val="005AA9"/>
              </a:solidFill>
              <a:latin typeface="DIN Pro Bold" pitchFamily="50" charset="0"/>
              <a:cs typeface="Arial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DIN Pro Bold" pitchFamily="50" charset="0"/>
                <a:cs typeface="Arial" pitchFamily="34" charset="0"/>
              </a:rPr>
              <a:t>2.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право собственности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получено в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результате приватизации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;</a:t>
            </a:r>
            <a:endParaRPr lang="ru-RU" sz="2400" dirty="0">
              <a:solidFill>
                <a:srgbClr val="005AA9"/>
              </a:solidFill>
              <a:latin typeface="DIN Pro Bold" pitchFamily="50" charset="0"/>
              <a:cs typeface="Arial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DIN Pro Bold" pitchFamily="50" charset="0"/>
                <a:cs typeface="Arial" pitchFamily="34" charset="0"/>
              </a:rPr>
              <a:t>3.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право собственности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получено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лицом - плательщиком ренты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по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договору пожизненного содержания с иждивением; </a:t>
            </a:r>
          </a:p>
          <a:p>
            <a:pPr algn="just">
              <a:spcAft>
                <a:spcPts val="6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DIN Pro Bold" pitchFamily="50" charset="0"/>
                <a:cs typeface="Arial" pitchFamily="34" charset="0"/>
              </a:rPr>
              <a:t>4.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проданное жилье является 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"</a:t>
            </a:r>
            <a:r>
              <a:rPr lang="ru-RU" sz="2400" dirty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единственным</a:t>
            </a:r>
            <a:r>
              <a:rPr lang="ru-RU" sz="2400" dirty="0" smtClean="0">
                <a:solidFill>
                  <a:srgbClr val="005AA9"/>
                </a:solidFill>
                <a:latin typeface="DIN Pro Bold" pitchFamily="50" charset="0"/>
                <a:cs typeface="Arial" pitchFamily="34" charset="0"/>
              </a:rPr>
              <a:t>"</a:t>
            </a:r>
          </a:p>
          <a:p>
            <a:pPr algn="just"/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ст.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217.1 НК РФ</a:t>
            </a:r>
          </a:p>
        </p:txBody>
      </p:sp>
      <p:sp>
        <p:nvSpPr>
          <p:cNvPr id="10" name="Текст 8"/>
          <p:cNvSpPr txBox="1">
            <a:spLocks/>
          </p:cNvSpPr>
          <p:nvPr/>
        </p:nvSpPr>
        <p:spPr>
          <a:xfrm>
            <a:off x="713152" y="6937460"/>
            <a:ext cx="8910668" cy="3436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000" b="1" dirty="0" smtClean="0">
                <a:solidFill>
                  <a:srgbClr val="FF0000"/>
                </a:solidFill>
                <a:latin typeface="PF Din Text Comp Pro" pitchFamily="2" charset="0"/>
              </a:rPr>
              <a:t>www.nalog.gov.ru</a:t>
            </a:r>
            <a:endParaRPr lang="ru-RU" sz="3000" dirty="0">
              <a:solidFill>
                <a:srgbClr val="FF0000"/>
              </a:solidFill>
              <a:latin typeface="PF Din Text Comp Pro" pitchFamily="2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9826420" y="6732959"/>
            <a:ext cx="590365" cy="4869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1043056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919F625D-80D4-4291-BD9B-D63E17D4299E}" type="slidenum">
              <a:rPr lang="ru-RU" sz="3200" smtClean="0">
                <a:solidFill>
                  <a:prstClr val="white"/>
                </a:solidFill>
                <a:latin typeface="DINCyr-Medium" pitchFamily="2" charset="-52"/>
              </a:rPr>
              <a:pPr algn="ctr">
                <a:defRPr/>
              </a:pPr>
              <a:t>4</a:t>
            </a:fld>
            <a:endParaRPr lang="ru-RU" sz="3200" dirty="0">
              <a:solidFill>
                <a:prstClr val="white"/>
              </a:solidFill>
              <a:latin typeface="DINCyr-Medium" pitchFamily="2" charset="-52"/>
            </a:endParaRPr>
          </a:p>
        </p:txBody>
      </p:sp>
      <p:pic>
        <p:nvPicPr>
          <p:cNvPr id="11" name="Picture 2" descr="C:\Users\2700-02-012\Pictures\FNS_logo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396255"/>
            <a:ext cx="1440000" cy="135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297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160256" y="345976"/>
            <a:ext cx="7344216" cy="1221998"/>
          </a:xfrm>
        </p:spPr>
        <p:txBody>
          <a:bodyPr>
            <a:normAutofit fontScale="25000" lnSpcReduction="20000"/>
          </a:bodyPr>
          <a:lstStyle/>
          <a:p>
            <a:endParaRPr lang="ru-RU" sz="3600" b="1" dirty="0" smtClean="0">
              <a:solidFill>
                <a:srgbClr val="FF0000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  <a:p>
            <a:r>
              <a:rPr lang="ru-RU" sz="128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Как </a:t>
            </a:r>
            <a:r>
              <a:rPr lang="ru-RU" sz="12800" dirty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определяется минимальный срок владения </a:t>
            </a:r>
            <a:r>
              <a:rPr lang="ru-RU" sz="128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имуществом по </a:t>
            </a:r>
            <a:r>
              <a:rPr lang="ru-RU" sz="1280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договору </a:t>
            </a:r>
            <a:r>
              <a:rPr lang="ru-RU" sz="1280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ДУ</a:t>
            </a:r>
            <a:endParaRPr lang="ru-RU" sz="12800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94172" y="1931645"/>
            <a:ext cx="914501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В </a:t>
            </a:r>
            <a:r>
              <a:rPr lang="ru-RU" sz="2400" b="1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случае продажи жилого 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помещения, приобретенного </a:t>
            </a:r>
            <a:r>
              <a:rPr lang="ru-RU" sz="2400" b="1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налогоплательщиком по договору долевого участия в строительстве жилья (по договору об участии в жилищно-строительном кооперативе</a:t>
            </a:r>
            <a:r>
              <a:rPr lang="ru-RU" sz="2400" b="1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), договору уступки прав требования, </a:t>
            </a:r>
            <a:r>
              <a:rPr lang="ru-RU" sz="2400" b="1" dirty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срок владения таким жилым помещением исчисляется с даты полной оплаты стоимости </a:t>
            </a:r>
            <a:r>
              <a:rPr lang="ru-RU" sz="2400" b="1" dirty="0" smtClean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в соответствии с договором. </a:t>
            </a:r>
          </a:p>
          <a:p>
            <a:pPr algn="just"/>
            <a:endParaRPr lang="ru-RU" sz="2000" dirty="0">
              <a:latin typeface="DIN Pro Medium" pitchFamily="50" charset="0"/>
              <a:cs typeface="Arial" pitchFamily="34" charset="0"/>
            </a:endParaRPr>
          </a:p>
          <a:p>
            <a:pPr algn="just"/>
            <a:endParaRPr lang="ru-RU" sz="2000" b="1" dirty="0" smtClean="0">
              <a:latin typeface="DIN Pro Medium" pitchFamily="50" charset="0"/>
              <a:cs typeface="Arial" pitchFamily="34" charset="0"/>
            </a:endParaRPr>
          </a:p>
          <a:p>
            <a:pPr algn="just"/>
            <a:endParaRPr lang="ru-RU" sz="2000" b="1" dirty="0">
              <a:latin typeface="DIN Pro Medium" pitchFamily="50" charset="0"/>
              <a:cs typeface="Arial" pitchFamily="34" charset="0"/>
            </a:endParaRPr>
          </a:p>
          <a:p>
            <a:pPr algn="just"/>
            <a:endParaRPr lang="ru-RU" sz="2000" b="1" dirty="0" smtClean="0">
              <a:latin typeface="DIN Pro Medium" pitchFamily="50" charset="0"/>
              <a:cs typeface="Arial" pitchFamily="34" charset="0"/>
            </a:endParaRPr>
          </a:p>
          <a:p>
            <a:pPr algn="just"/>
            <a:endParaRPr lang="ru-RU" sz="2000" b="1" dirty="0" smtClean="0">
              <a:latin typeface="DIN Pro Medium" pitchFamily="50" charset="0"/>
              <a:cs typeface="Arial" pitchFamily="34" charset="0"/>
            </a:endParaRPr>
          </a:p>
          <a:p>
            <a:pPr algn="just"/>
            <a:endParaRPr lang="ru-RU" sz="2000" b="1" dirty="0">
              <a:latin typeface="DIN Pro Medium" pitchFamily="50" charset="0"/>
              <a:cs typeface="Arial" pitchFamily="34" charset="0"/>
            </a:endParaRPr>
          </a:p>
          <a:p>
            <a:pPr algn="just"/>
            <a:endParaRPr lang="ru-RU" sz="2000" b="1" dirty="0" smtClean="0">
              <a:latin typeface="DIN Pro Medium" pitchFamily="50" charset="0"/>
              <a:cs typeface="Arial" pitchFamily="34" charset="0"/>
            </a:endParaRPr>
          </a:p>
          <a:p>
            <a:pPr algn="just"/>
            <a:r>
              <a:rPr lang="ru-RU" sz="2000" b="1" dirty="0" smtClean="0">
                <a:latin typeface="DIN Pro Medium" pitchFamily="50" charset="0"/>
                <a:cs typeface="Arial" pitchFamily="34" charset="0"/>
              </a:rPr>
              <a:t>п</a:t>
            </a:r>
            <a:r>
              <a:rPr lang="ru-RU" sz="2000" b="1" dirty="0" smtClean="0">
                <a:latin typeface="DIN Pro Medium" pitchFamily="50" charset="0"/>
                <a:cs typeface="Arial" pitchFamily="34" charset="0"/>
              </a:rPr>
              <a:t>. 2 ст. 217.1 НК РФ</a:t>
            </a:r>
          </a:p>
        </p:txBody>
      </p:sp>
      <p:sp>
        <p:nvSpPr>
          <p:cNvPr id="10" name="Текст 8"/>
          <p:cNvSpPr txBox="1">
            <a:spLocks/>
          </p:cNvSpPr>
          <p:nvPr/>
        </p:nvSpPr>
        <p:spPr>
          <a:xfrm>
            <a:off x="713152" y="6937460"/>
            <a:ext cx="8910668" cy="3436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000" b="1" dirty="0" smtClean="0">
                <a:solidFill>
                  <a:srgbClr val="FF0000"/>
                </a:solidFill>
                <a:latin typeface="PF Din Text Comp Pro" pitchFamily="2" charset="0"/>
              </a:rPr>
              <a:t>www.nalog.gov.ru</a:t>
            </a:r>
            <a:endParaRPr lang="ru-RU" sz="3000" dirty="0">
              <a:solidFill>
                <a:srgbClr val="FF0000"/>
              </a:solidFill>
              <a:latin typeface="PF Din Text Comp Pro" pitchFamily="2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9826420" y="6732959"/>
            <a:ext cx="590365" cy="4869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1043056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919F625D-80D4-4291-BD9B-D63E17D4299E}" type="slidenum">
              <a:rPr lang="ru-RU" sz="3200" smtClean="0">
                <a:solidFill>
                  <a:prstClr val="white"/>
                </a:solidFill>
                <a:latin typeface="DINCyr-Medium" pitchFamily="2" charset="-52"/>
              </a:rPr>
              <a:pPr algn="ctr">
                <a:defRPr/>
              </a:pPr>
              <a:t>5</a:t>
            </a:fld>
            <a:endParaRPr lang="ru-RU" sz="3200" dirty="0">
              <a:solidFill>
                <a:prstClr val="white"/>
              </a:solidFill>
              <a:latin typeface="DINCyr-Medium" pitchFamily="2" charset="-52"/>
            </a:endParaRPr>
          </a:p>
        </p:txBody>
      </p:sp>
      <p:pic>
        <p:nvPicPr>
          <p:cNvPr id="11" name="Picture 2" descr="C:\Users\2700-02-012\Pictures\FNS_logo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396255"/>
            <a:ext cx="1440000" cy="135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538" y="4801267"/>
            <a:ext cx="2900255" cy="2175191"/>
          </a:xfrm>
          <a:prstGeom prst="rect">
            <a:avLst/>
          </a:prstGeom>
          <a:ln w="158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406857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250196" y="267387"/>
            <a:ext cx="6912928" cy="1497019"/>
          </a:xfrm>
        </p:spPr>
        <p:txBody>
          <a:bodyPr anchor="ctr" anchorCtr="1"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Освобождение </a:t>
            </a:r>
            <a:r>
              <a:rPr lang="ru-RU" sz="28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от налогообложения доходов, полученных </a:t>
            </a:r>
            <a:r>
              <a:rPr lang="ru-RU" sz="2800" b="1" dirty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от продажи жилья, </a:t>
            </a:r>
            <a:r>
              <a:rPr lang="ru-RU" sz="28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семей </a:t>
            </a:r>
            <a:r>
              <a:rPr lang="ru-RU" sz="2800" b="1" dirty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с </a:t>
            </a:r>
            <a:r>
              <a:rPr lang="ru-RU" sz="28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2-мя </a:t>
            </a:r>
            <a:r>
              <a:rPr lang="ru-RU" sz="2800" b="1" dirty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и более несовершеннолетними </a:t>
            </a:r>
            <a:r>
              <a:rPr lang="ru-RU" sz="28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детьми</a:t>
            </a:r>
            <a:endParaRPr lang="ru-RU" sz="2800" b="1" dirty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6048" y="1613267"/>
            <a:ext cx="9303140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1</a:t>
            </a:r>
            <a:r>
              <a:rPr lang="ru-RU" dirty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.</a:t>
            </a:r>
            <a:r>
              <a:rPr lang="ru-RU" dirty="0">
                <a:solidFill>
                  <a:srgbClr val="0066B3"/>
                </a:solidFill>
                <a:latin typeface="DIN Pro Medium" pitchFamily="50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возраст детей </a:t>
            </a:r>
            <a:r>
              <a:rPr lang="ru-RU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- </a:t>
            </a:r>
            <a:r>
              <a:rPr lang="ru-RU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до 18 лет (или до 24 лет при обучении ребенка очно);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2.</a:t>
            </a:r>
            <a:r>
              <a:rPr lang="ru-RU" dirty="0">
                <a:solidFill>
                  <a:srgbClr val="0066B3"/>
                </a:solidFill>
                <a:latin typeface="DIN Pro Medium" pitchFamily="50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приобретено другое жилое помещение в </a:t>
            </a:r>
            <a:r>
              <a:rPr lang="ru-RU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году, в котором осуществлена </a:t>
            </a:r>
            <a:r>
              <a:rPr lang="ru-RU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продажа </a:t>
            </a:r>
            <a:r>
              <a:rPr lang="ru-RU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жилья </a:t>
            </a:r>
            <a:r>
              <a:rPr lang="ru-RU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или до 30 апреля следующего </a:t>
            </a:r>
            <a:r>
              <a:rPr lang="ru-RU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года; </a:t>
            </a:r>
            <a:endParaRPr lang="ru-RU" dirty="0">
              <a:solidFill>
                <a:srgbClr val="005AA9"/>
              </a:solidFill>
              <a:latin typeface="DIN Pro Medium" pitchFamily="50" charset="0"/>
              <a:cs typeface="Arial" pitchFamily="34" charset="0"/>
            </a:endParaRPr>
          </a:p>
          <a:p>
            <a:pPr algn="just"/>
            <a:r>
              <a:rPr lang="ru-RU" dirty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3. </a:t>
            </a:r>
            <a:r>
              <a:rPr lang="ru-RU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общая площадь приобретенного жилья превышает по площади или размеру кадастровой стоимости проданное имущество;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4.</a:t>
            </a:r>
            <a:r>
              <a:rPr lang="ru-RU" dirty="0">
                <a:solidFill>
                  <a:srgbClr val="0066B3"/>
                </a:solidFill>
                <a:latin typeface="DIN Pro Medium" pitchFamily="50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кадастровая стоимость проданного жилого помещения не превышает 50 млн. рублей;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5.</a:t>
            </a:r>
            <a:r>
              <a:rPr lang="ru-RU" dirty="0">
                <a:solidFill>
                  <a:srgbClr val="0066B3"/>
                </a:solidFill>
                <a:latin typeface="DIN Pro Medium" pitchFamily="50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налогоплательщику или членам его семьи на дату отчуждения проданного жилья не принадлежит в совокупности более 50% в праве собственности на иное жилое помещение с общей площадью, превышающей общую площадь купленного взамен старого жилого помещения</a:t>
            </a:r>
            <a:r>
              <a:rPr lang="ru-RU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.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DIN Pro Medium" pitchFamily="50" charset="0"/>
                <a:cs typeface="Arial" pitchFamily="34" charset="0"/>
              </a:rPr>
              <a:t>С 2023 г. </a:t>
            </a:r>
            <a:r>
              <a:rPr lang="ru-RU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освобождаются доходы от продажи земельных участков, на которых расположены жилые помещения, доходы от продажи  хозяйственных строений.   </a:t>
            </a:r>
          </a:p>
          <a:p>
            <a:pPr algn="just"/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п. 2.1 ст. 217.1 НК РФ</a:t>
            </a:r>
          </a:p>
        </p:txBody>
      </p:sp>
      <p:sp>
        <p:nvSpPr>
          <p:cNvPr id="10" name="Текст 8"/>
          <p:cNvSpPr txBox="1">
            <a:spLocks/>
          </p:cNvSpPr>
          <p:nvPr/>
        </p:nvSpPr>
        <p:spPr>
          <a:xfrm>
            <a:off x="713152" y="6937460"/>
            <a:ext cx="8910668" cy="3436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000" b="1" dirty="0" smtClean="0">
                <a:solidFill>
                  <a:srgbClr val="FF0000"/>
                </a:solidFill>
                <a:latin typeface="PF Din Text Comp Pro" pitchFamily="2" charset="0"/>
              </a:rPr>
              <a:t>www.nalog.gov.ru</a:t>
            </a:r>
            <a:endParaRPr lang="ru-RU" sz="3000" dirty="0">
              <a:solidFill>
                <a:srgbClr val="FF0000"/>
              </a:solidFill>
              <a:latin typeface="PF Din Text Comp Pro" pitchFamily="2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9826420" y="6732959"/>
            <a:ext cx="590365" cy="4869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1043056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919F625D-80D4-4291-BD9B-D63E17D4299E}" type="slidenum">
              <a:rPr lang="ru-RU" sz="3200" smtClean="0">
                <a:solidFill>
                  <a:prstClr val="white"/>
                </a:solidFill>
                <a:latin typeface="DINCyr-Medium" pitchFamily="2" charset="-52"/>
              </a:rPr>
              <a:pPr algn="ctr">
                <a:defRPr/>
              </a:pPr>
              <a:t>6</a:t>
            </a:fld>
            <a:endParaRPr lang="ru-RU" sz="3200" dirty="0">
              <a:solidFill>
                <a:prstClr val="white"/>
              </a:solidFill>
              <a:latin typeface="DINCyr-Medium" pitchFamily="2" charset="-52"/>
            </a:endParaRPr>
          </a:p>
        </p:txBody>
      </p:sp>
      <p:pic>
        <p:nvPicPr>
          <p:cNvPr id="11" name="Picture 2" descr="C:\Users\2700-02-012\Pictures\FNS_logo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373238"/>
            <a:ext cx="1440000" cy="135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344" y="5922959"/>
            <a:ext cx="2962283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955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087941" y="267388"/>
            <a:ext cx="7841387" cy="1221998"/>
          </a:xfrm>
        </p:spPr>
        <p:txBody>
          <a:bodyPr>
            <a:normAutofit fontScale="47500" lnSpcReduction="20000"/>
          </a:bodyPr>
          <a:lstStyle/>
          <a:p>
            <a:endParaRPr lang="ru-RU" sz="3600" b="1" dirty="0" smtClean="0">
              <a:solidFill>
                <a:srgbClr val="FF0000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  <a:p>
            <a:r>
              <a:rPr lang="ru-RU" sz="11000" b="1" dirty="0" smtClean="0">
                <a:solidFill>
                  <a:srgbClr val="FF0000"/>
                </a:solidFill>
                <a:latin typeface="PF Din Text Comp Pro Medium" pitchFamily="2" charset="0"/>
                <a:cs typeface="DIN Pro Black" panose="020B0A04020101010102" pitchFamily="34" charset="0"/>
              </a:rPr>
              <a:t> </a:t>
            </a:r>
            <a:r>
              <a:rPr lang="ru-RU" sz="11000" dirty="0" smtClean="0">
                <a:solidFill>
                  <a:srgbClr val="FF0000"/>
                </a:solidFill>
                <a:latin typeface="PF Din Text Comp Pro Medium" pitchFamily="2" charset="0"/>
                <a:cs typeface="DIN Pro Black" panose="020B0A04020101010102" pitchFamily="34" charset="0"/>
              </a:rPr>
              <a:t>Р</a:t>
            </a:r>
            <a:r>
              <a:rPr lang="ru-RU" sz="11000" dirty="0" smtClean="0">
                <a:solidFill>
                  <a:srgbClr val="FF0000"/>
                </a:solidFill>
                <a:latin typeface="PF Din Text Comp Pro Medium" pitchFamily="2" charset="0"/>
                <a:cs typeface="Arial" pitchFamily="34" charset="0"/>
              </a:rPr>
              <a:t>азмеры </a:t>
            </a:r>
            <a:r>
              <a:rPr lang="ru-RU" sz="11000" dirty="0" smtClean="0">
                <a:solidFill>
                  <a:srgbClr val="FF0000"/>
                </a:solidFill>
                <a:latin typeface="PF Din Text Comp Pro Medium" pitchFamily="2" charset="0"/>
                <a:cs typeface="Arial" pitchFamily="34" charset="0"/>
              </a:rPr>
              <a:t>налоговых вычетов</a:t>
            </a:r>
            <a:endParaRPr lang="ru-RU" sz="11000" dirty="0">
              <a:latin typeface="PF Din Text Comp Pro Medium" pitchFamily="2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6048" y="1613267"/>
            <a:ext cx="9303140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200" dirty="0" smtClean="0">
              <a:solidFill>
                <a:srgbClr val="0066B3"/>
              </a:solidFill>
              <a:latin typeface="PF Din Text Comp Pro Medium" pitchFamily="2" charset="0"/>
            </a:endParaRPr>
          </a:p>
          <a:p>
            <a:pPr algn="just"/>
            <a:endParaRPr lang="ru-RU" sz="3200" dirty="0" smtClean="0">
              <a:solidFill>
                <a:srgbClr val="0066B3"/>
              </a:solidFill>
              <a:latin typeface="PF Din Text Comp Pro Medium" pitchFamily="2" charset="0"/>
            </a:endParaRPr>
          </a:p>
          <a:p>
            <a:pPr algn="just"/>
            <a:r>
              <a:rPr lang="ru-RU" sz="3200" dirty="0">
                <a:solidFill>
                  <a:srgbClr val="0066B3"/>
                </a:solidFill>
                <a:latin typeface="PF Din Text Comp Pro Medium" pitchFamily="2" charset="0"/>
              </a:rPr>
              <a:t>	</a:t>
            </a:r>
            <a:r>
              <a:rPr lang="ru-RU" sz="3200" dirty="0" smtClean="0">
                <a:solidFill>
                  <a:srgbClr val="0066B3"/>
                </a:solidFill>
                <a:latin typeface="PF Din Text Comp Pro Medium" pitchFamily="2" charset="0"/>
              </a:rPr>
              <a:t>	</a:t>
            </a:r>
            <a:r>
              <a:rPr lang="ru-RU" sz="4800" b="1" dirty="0" smtClean="0">
                <a:solidFill>
                  <a:srgbClr val="005AA9"/>
                </a:solidFill>
                <a:latin typeface="PF Din Text Comp Pro Medium" pitchFamily="2" charset="0"/>
              </a:rPr>
              <a:t>.</a:t>
            </a:r>
            <a:endParaRPr lang="ru-RU" sz="4800" b="1" dirty="0" smtClean="0">
              <a:solidFill>
                <a:srgbClr val="005AA9"/>
              </a:solidFill>
              <a:latin typeface="PF Din Text Comp Pro Medium" pitchFamily="2" charset="0"/>
            </a:endParaRPr>
          </a:p>
          <a:p>
            <a:pPr algn="just"/>
            <a:r>
              <a:rPr lang="ru-RU" sz="3200" dirty="0">
                <a:solidFill>
                  <a:srgbClr val="0066B3"/>
                </a:solidFill>
                <a:latin typeface="PF Din Text Comp Pro Medium" pitchFamily="2" charset="0"/>
              </a:rPr>
              <a:t>	</a:t>
            </a:r>
            <a:r>
              <a:rPr lang="ru-RU" sz="3200" dirty="0" smtClean="0">
                <a:solidFill>
                  <a:srgbClr val="0066B3"/>
                </a:solidFill>
                <a:latin typeface="PF Din Text Comp Pro Medium" pitchFamily="2" charset="0"/>
              </a:rPr>
              <a:t>	</a:t>
            </a:r>
          </a:p>
          <a:p>
            <a:pPr algn="just"/>
            <a:endParaRPr lang="ru-RU" sz="3600" dirty="0">
              <a:latin typeface="PF Din Text Comp Pro Medium" pitchFamily="2" charset="0"/>
              <a:cs typeface="DIN Pro Medium" panose="020B0604020101020102" pitchFamily="34" charset="0"/>
            </a:endParaRPr>
          </a:p>
          <a:p>
            <a:pPr algn="just"/>
            <a:r>
              <a:rPr lang="ru-RU" sz="3600" dirty="0" smtClean="0">
                <a:latin typeface="PF Din Text Comp Pro Medium" pitchFamily="2" charset="0"/>
                <a:cs typeface="DIN Pro Medium" panose="020B0604020101020102" pitchFamily="34" charset="0"/>
              </a:rPr>
              <a:t>		</a:t>
            </a:r>
            <a:r>
              <a:rPr lang="ru-RU" sz="3600" dirty="0">
                <a:latin typeface="PF Din Text Comp Pro Medium" pitchFamily="2" charset="0"/>
                <a:cs typeface="DIN Pro Medium" panose="020B0604020101020102" pitchFamily="34" charset="0"/>
              </a:rPr>
              <a:t>	</a:t>
            </a:r>
            <a:endParaRPr lang="ru-RU" sz="4800" dirty="0" smtClean="0">
              <a:solidFill>
                <a:srgbClr val="FF0000"/>
              </a:solidFill>
              <a:latin typeface="PF Din Text Comp Pro Medium" pitchFamily="2" charset="0"/>
              <a:cs typeface="DIN Pro Medium" panose="020B0604020101020102" pitchFamily="34" charset="0"/>
            </a:endParaRPr>
          </a:p>
          <a:p>
            <a:pPr algn="just"/>
            <a:endParaRPr lang="ru-RU" b="1" dirty="0" smtClean="0">
              <a:latin typeface="DIN Pro Medium" panose="020B0604020101020102" pitchFamily="34" charset="0"/>
              <a:cs typeface="DIN Pro Medium" panose="020B0604020101020102" pitchFamily="34" charset="0"/>
            </a:endParaRPr>
          </a:p>
          <a:p>
            <a:pPr algn="just"/>
            <a:endParaRPr lang="ru-RU" b="1" dirty="0">
              <a:latin typeface="DIN Pro Medium" panose="020B0604020101020102" pitchFamily="34" charset="0"/>
              <a:cs typeface="DIN Pro Medium" panose="020B0604020101020102" pitchFamily="34" charset="0"/>
            </a:endParaRPr>
          </a:p>
          <a:p>
            <a:pPr algn="just"/>
            <a:endParaRPr lang="ru-RU" dirty="0" smtClean="0">
              <a:latin typeface="DIN Pro Medium" panose="020B0604020101020102" pitchFamily="34" charset="0"/>
              <a:cs typeface="DIN Pro Medium" panose="020B0604020101020102" pitchFamily="34" charset="0"/>
            </a:endParaRPr>
          </a:p>
        </p:txBody>
      </p:sp>
      <p:sp>
        <p:nvSpPr>
          <p:cNvPr id="10" name="Текст 8"/>
          <p:cNvSpPr txBox="1">
            <a:spLocks/>
          </p:cNvSpPr>
          <p:nvPr/>
        </p:nvSpPr>
        <p:spPr>
          <a:xfrm>
            <a:off x="713152" y="6937460"/>
            <a:ext cx="8910668" cy="3436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000" b="1" dirty="0" smtClean="0">
                <a:solidFill>
                  <a:srgbClr val="FF0000"/>
                </a:solidFill>
                <a:latin typeface="PF Din Text Comp Pro" pitchFamily="2" charset="0"/>
              </a:rPr>
              <a:t>www.nalog.gov.ru</a:t>
            </a:r>
            <a:endParaRPr lang="ru-RU" sz="3000" dirty="0">
              <a:solidFill>
                <a:srgbClr val="FF0000"/>
              </a:solidFill>
              <a:latin typeface="PF Din Text Comp Pro" pitchFamily="2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9826420" y="6732959"/>
            <a:ext cx="590365" cy="4869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1043056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919F625D-80D4-4291-BD9B-D63E17D4299E}" type="slidenum">
              <a:rPr lang="ru-RU" sz="3200" smtClean="0">
                <a:solidFill>
                  <a:prstClr val="white"/>
                </a:solidFill>
                <a:latin typeface="DINCyr-Medium" pitchFamily="2" charset="-52"/>
              </a:rPr>
              <a:pPr algn="ctr">
                <a:defRPr/>
              </a:pPr>
              <a:t>7</a:t>
            </a:fld>
            <a:endParaRPr lang="ru-RU" sz="3200" dirty="0">
              <a:solidFill>
                <a:prstClr val="white"/>
              </a:solidFill>
              <a:latin typeface="DINCyr-Medium" pitchFamily="2" charset="-52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82"/>
          <a:stretch/>
        </p:blipFill>
        <p:spPr>
          <a:xfrm>
            <a:off x="471448" y="1710334"/>
            <a:ext cx="2456603" cy="1872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48" y="5418334"/>
            <a:ext cx="2441255" cy="17640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Заголовок 4"/>
          <p:cNvSpPr txBox="1">
            <a:spLocks/>
          </p:cNvSpPr>
          <p:nvPr/>
        </p:nvSpPr>
        <p:spPr>
          <a:xfrm>
            <a:off x="4701431" y="4037143"/>
            <a:ext cx="3816425" cy="13811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solidFill>
                  <a:srgbClr val="005AA9"/>
                </a:solidFill>
                <a:latin typeface="PF Din Text Comp Pro Medium" pitchFamily="2" charset="0"/>
                <a:cs typeface="DIN Pro Medium" panose="020B0604020101020102" pitchFamily="34" charset="0"/>
              </a:rPr>
              <a:t> </a:t>
            </a:r>
            <a:r>
              <a:rPr lang="ru-RU" b="1" dirty="0" smtClean="0">
                <a:solidFill>
                  <a:srgbClr val="005AA9"/>
                </a:solidFill>
                <a:latin typeface="PF Din Text Comp Pro Medium" pitchFamily="2" charset="0"/>
                <a:cs typeface="DIN Pro Medium" panose="020B0604020101020102" pitchFamily="34" charset="0"/>
              </a:rPr>
              <a:t>- 250 000 руб.</a:t>
            </a:r>
            <a:endParaRPr lang="ru-RU" dirty="0"/>
          </a:p>
        </p:txBody>
      </p:sp>
      <p:sp>
        <p:nvSpPr>
          <p:cNvPr id="19" name="Заголовок 4"/>
          <p:cNvSpPr>
            <a:spLocks noGrp="1"/>
          </p:cNvSpPr>
          <p:nvPr>
            <p:ph type="title"/>
          </p:nvPr>
        </p:nvSpPr>
        <p:spPr>
          <a:xfrm>
            <a:off x="4701430" y="6172422"/>
            <a:ext cx="3816425" cy="1004132"/>
          </a:xfrm>
        </p:spPr>
        <p:txBody>
          <a:bodyPr/>
          <a:lstStyle/>
          <a:p>
            <a:r>
              <a:rPr lang="ru-RU" dirty="0">
                <a:solidFill>
                  <a:srgbClr val="005AA9"/>
                </a:solidFill>
                <a:latin typeface="PF Din Text Comp Pro Medium" pitchFamily="2" charset="0"/>
                <a:cs typeface="DIN Pro Medium" panose="020B0604020101020102" pitchFamily="34" charset="0"/>
              </a:rPr>
              <a:t> </a:t>
            </a:r>
            <a:r>
              <a:rPr lang="ru-RU" b="1" dirty="0">
                <a:solidFill>
                  <a:srgbClr val="005AA9"/>
                </a:solidFill>
                <a:latin typeface="PF Din Text Comp Pro Medium" pitchFamily="2" charset="0"/>
                <a:cs typeface="DIN Pro Medium" panose="020B0604020101020102" pitchFamily="34" charset="0"/>
              </a:rPr>
              <a:t>- 250 000 руб.</a:t>
            </a:r>
            <a:endParaRPr lang="ru-RU" dirty="0"/>
          </a:p>
        </p:txBody>
      </p:sp>
      <p:sp>
        <p:nvSpPr>
          <p:cNvPr id="20" name="Заголовок 4"/>
          <p:cNvSpPr txBox="1">
            <a:spLocks/>
          </p:cNvSpPr>
          <p:nvPr/>
        </p:nvSpPr>
        <p:spPr>
          <a:xfrm>
            <a:off x="4735835" y="2182960"/>
            <a:ext cx="3816425" cy="13811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solidFill>
                  <a:srgbClr val="005AA9"/>
                </a:solidFill>
                <a:latin typeface="PF Din Text Comp Pro Medium" pitchFamily="2" charset="0"/>
                <a:cs typeface="DIN Pro Medium" panose="020B0604020101020102" pitchFamily="34" charset="0"/>
              </a:rPr>
              <a:t> </a:t>
            </a:r>
            <a:r>
              <a:rPr lang="ru-RU" b="1" dirty="0" smtClean="0">
                <a:solidFill>
                  <a:srgbClr val="005AA9"/>
                </a:solidFill>
                <a:latin typeface="PF Din Text Comp Pro Medium" pitchFamily="2" charset="0"/>
                <a:cs typeface="DIN Pro Medium" panose="020B0604020101020102" pitchFamily="34" charset="0"/>
              </a:rPr>
              <a:t>- 1000 000 руб.</a:t>
            </a:r>
            <a:endParaRPr lang="ru-RU" dirty="0"/>
          </a:p>
        </p:txBody>
      </p:sp>
      <p:pic>
        <p:nvPicPr>
          <p:cNvPr id="21" name="Рисунок 20" descr="C:\Users\7600-00-633\AppData\Local\Microsoft\Windows\Temporary Internet Files\Content.Word\Forquer_commercial building-148425821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48" y="3582334"/>
            <a:ext cx="2456603" cy="18360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2" name="Заголовок 4"/>
          <p:cNvSpPr txBox="1">
            <a:spLocks/>
          </p:cNvSpPr>
          <p:nvPr/>
        </p:nvSpPr>
        <p:spPr>
          <a:xfrm>
            <a:off x="3810982" y="1734743"/>
            <a:ext cx="532016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dirty="0" smtClean="0">
                <a:solidFill>
                  <a:srgbClr val="FF0000"/>
                </a:solidFill>
                <a:latin typeface="DIN Pro Medium" pitchFamily="50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DIN Pro Medium" pitchFamily="50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DIN Pro Bold" pitchFamily="50" charset="0"/>
              </a:rPr>
              <a:t>жилые помещения, садовые дома и 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DIN Pro Bold" pitchFamily="50" charset="0"/>
              </a:rPr>
              <a:t>земельные участки</a:t>
            </a:r>
            <a:r>
              <a:rPr lang="ru-RU" sz="2000" dirty="0" smtClean="0">
                <a:solidFill>
                  <a:srgbClr val="7030A0"/>
                </a:solidFill>
                <a:latin typeface="DIN Pro Medium" pitchFamily="50" charset="0"/>
              </a:rPr>
              <a:t/>
            </a:r>
            <a:br>
              <a:rPr lang="ru-RU" sz="2000" dirty="0" smtClean="0">
                <a:solidFill>
                  <a:srgbClr val="7030A0"/>
                </a:solidFill>
                <a:latin typeface="DIN Pro Medium" pitchFamily="50" charset="0"/>
              </a:rPr>
            </a:br>
            <a:endParaRPr lang="ru-RU" sz="2000" dirty="0">
              <a:solidFill>
                <a:srgbClr val="7030A0"/>
              </a:solidFill>
              <a:latin typeface="DIN Pro Medium" pitchFamily="50" charset="0"/>
            </a:endParaRPr>
          </a:p>
        </p:txBody>
      </p:sp>
      <p:sp>
        <p:nvSpPr>
          <p:cNvPr id="23" name="Заголовок 4"/>
          <p:cNvSpPr txBox="1">
            <a:spLocks/>
          </p:cNvSpPr>
          <p:nvPr/>
        </p:nvSpPr>
        <p:spPr>
          <a:xfrm>
            <a:off x="3810982" y="3582334"/>
            <a:ext cx="5320160" cy="75000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 cap="none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dirty="0" smtClean="0">
                <a:solidFill>
                  <a:srgbClr val="FF0000"/>
                </a:solidFill>
                <a:latin typeface="DIN Pro Medium" pitchFamily="50" charset="0"/>
              </a:rPr>
              <a:t/>
            </a:r>
            <a:br>
              <a:rPr lang="ru-RU" sz="2200" dirty="0" smtClean="0">
                <a:solidFill>
                  <a:srgbClr val="FF0000"/>
                </a:solidFill>
                <a:latin typeface="DIN Pro Medium" pitchFamily="50" charset="0"/>
              </a:rPr>
            </a:br>
            <a:r>
              <a:rPr lang="ru-RU" sz="9600" dirty="0" smtClean="0">
                <a:solidFill>
                  <a:srgbClr val="7030A0"/>
                </a:solidFill>
                <a:latin typeface="DIN Pro Bold" pitchFamily="50" charset="0"/>
              </a:rPr>
              <a:t>иное недвижимое </a:t>
            </a:r>
          </a:p>
          <a:p>
            <a:r>
              <a:rPr lang="ru-RU" sz="9600" dirty="0" smtClean="0">
                <a:solidFill>
                  <a:srgbClr val="7030A0"/>
                </a:solidFill>
                <a:latin typeface="DIN Pro Bold" pitchFamily="50" charset="0"/>
              </a:rPr>
              <a:t>имущество (нежилые помещения)</a:t>
            </a:r>
          </a:p>
          <a:p>
            <a:r>
              <a:rPr lang="ru-RU" sz="9600" dirty="0" smtClean="0">
                <a:solidFill>
                  <a:srgbClr val="7030A0"/>
                </a:solidFill>
                <a:latin typeface="DIN Pro Bold" pitchFamily="50" charset="0"/>
              </a:rPr>
              <a:t/>
            </a:r>
            <a:br>
              <a:rPr lang="ru-RU" sz="9600" dirty="0" smtClean="0">
                <a:solidFill>
                  <a:srgbClr val="7030A0"/>
                </a:solidFill>
                <a:latin typeface="DIN Pro Bold" pitchFamily="50" charset="0"/>
              </a:rPr>
            </a:br>
            <a:endParaRPr lang="ru-RU" sz="9600" dirty="0">
              <a:solidFill>
                <a:srgbClr val="7030A0"/>
              </a:solidFill>
              <a:latin typeface="DIN Pro Bold" pitchFamily="50" charset="0"/>
            </a:endParaRPr>
          </a:p>
        </p:txBody>
      </p:sp>
      <p:sp>
        <p:nvSpPr>
          <p:cNvPr id="25" name="Заголовок 4"/>
          <p:cNvSpPr txBox="1">
            <a:spLocks/>
          </p:cNvSpPr>
          <p:nvPr/>
        </p:nvSpPr>
        <p:spPr>
          <a:xfrm>
            <a:off x="3547230" y="5418334"/>
            <a:ext cx="5847664" cy="73856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 cap="none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dirty="0" smtClean="0">
                <a:solidFill>
                  <a:srgbClr val="FF0000"/>
                </a:solidFill>
                <a:latin typeface="DIN Pro Medium" pitchFamily="50" charset="0"/>
              </a:rPr>
              <a:t/>
            </a:r>
            <a:br>
              <a:rPr lang="ru-RU" sz="2200" dirty="0" smtClean="0">
                <a:solidFill>
                  <a:srgbClr val="FF0000"/>
                </a:solidFill>
                <a:latin typeface="DIN Pro Medium" pitchFamily="50" charset="0"/>
              </a:rPr>
            </a:br>
            <a:r>
              <a:rPr lang="ru-RU" sz="9600" dirty="0" smtClean="0">
                <a:solidFill>
                  <a:srgbClr val="7030A0"/>
                </a:solidFill>
                <a:latin typeface="DIN Pro Bold" pitchFamily="50" charset="0"/>
              </a:rPr>
              <a:t>иное имущество (транспортные средства)</a:t>
            </a:r>
            <a:br>
              <a:rPr lang="ru-RU" sz="9600" dirty="0" smtClean="0">
                <a:solidFill>
                  <a:srgbClr val="7030A0"/>
                </a:solidFill>
                <a:latin typeface="DIN Pro Bold" pitchFamily="50" charset="0"/>
              </a:rPr>
            </a:br>
            <a:endParaRPr lang="ru-RU" sz="9600" dirty="0">
              <a:solidFill>
                <a:srgbClr val="7030A0"/>
              </a:solidFill>
              <a:latin typeface="DIN Pro Bold" pitchFamily="50" charset="0"/>
            </a:endParaRPr>
          </a:p>
        </p:txBody>
      </p:sp>
      <p:pic>
        <p:nvPicPr>
          <p:cNvPr id="27" name="Picture 2" descr="C:\Users\2700-02-012\Pictures\FNS_log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373238"/>
            <a:ext cx="1440000" cy="135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782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280215" y="180231"/>
            <a:ext cx="7841387" cy="1221998"/>
          </a:xfrm>
        </p:spPr>
        <p:txBody>
          <a:bodyPr>
            <a:normAutofit fontScale="25000" lnSpcReduction="20000"/>
          </a:bodyPr>
          <a:lstStyle/>
          <a:p>
            <a:endParaRPr lang="ru-RU" sz="3600" b="1" dirty="0" smtClean="0">
              <a:solidFill>
                <a:srgbClr val="FF0000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  <a:p>
            <a:r>
              <a:rPr lang="ru-RU" sz="12800" b="1" dirty="0" smtClean="0">
                <a:solidFill>
                  <a:srgbClr val="FF0000"/>
                </a:solidFill>
                <a:latin typeface="DINCyr-Black" pitchFamily="2" charset="-52"/>
                <a:cs typeface="DIN Pro Black" panose="020B0A04020101010102" pitchFamily="34" charset="0"/>
              </a:rPr>
              <a:t> </a:t>
            </a:r>
            <a:r>
              <a:rPr lang="ru-RU" sz="1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Какие доходы </a:t>
            </a:r>
            <a:r>
              <a:rPr lang="ru-RU" sz="1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можно не указывать </a:t>
            </a:r>
            <a:r>
              <a:rPr lang="ru-RU" sz="1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декларации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6048" y="1980431"/>
            <a:ext cx="9303140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rgbClr val="0066B3"/>
                </a:solidFill>
                <a:latin typeface="Arial" pitchFamily="34" charset="0"/>
                <a:cs typeface="Arial" pitchFamily="34" charset="0"/>
              </a:rPr>
              <a:t>если </a:t>
            </a:r>
            <a:r>
              <a:rPr lang="ru-RU" sz="2400" b="1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доходы </a:t>
            </a:r>
            <a:r>
              <a:rPr lang="ru-RU" sz="2400" b="1" u="sng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от продажи </a:t>
            </a:r>
            <a:r>
              <a:rPr lang="ru-RU" sz="2400" b="1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жилых помещений, садовых домов и земельных участков,</a:t>
            </a:r>
            <a:r>
              <a:rPr lang="ru-RU" sz="2400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 в целом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превышают </a:t>
            </a: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1 000 000 руб.</a:t>
            </a:r>
            <a:r>
              <a:rPr lang="ru-RU" sz="2400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24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2400" b="1" dirty="0" smtClean="0">
              <a:solidFill>
                <a:srgbClr val="0066B3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rgbClr val="0066B3"/>
                </a:solidFill>
                <a:latin typeface="Arial" pitchFamily="34" charset="0"/>
                <a:cs typeface="Arial" pitchFamily="34" charset="0"/>
              </a:rPr>
              <a:t>если </a:t>
            </a:r>
            <a:r>
              <a:rPr lang="ru-RU" sz="2400" b="1" u="sng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доходы от </a:t>
            </a:r>
            <a:r>
              <a:rPr lang="ru-RU" sz="2400" b="1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продажи иного недвижимого имущества, </a:t>
            </a:r>
            <a:r>
              <a:rPr lang="ru-RU" sz="2400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в целом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превышают 250 000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руб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342900" indent="-342900" algn="just">
              <a:buFontTx/>
              <a:buChar char="-"/>
            </a:pP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b="1" dirty="0">
                <a:solidFill>
                  <a:srgbClr val="0066B3"/>
                </a:solidFill>
                <a:latin typeface="Arial" pitchFamily="34" charset="0"/>
                <a:cs typeface="Arial" pitchFamily="34" charset="0"/>
              </a:rPr>
              <a:t>если </a:t>
            </a:r>
            <a:r>
              <a:rPr lang="ru-RU" sz="2400" b="1" u="sng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доходы от продажи иного </a:t>
            </a:r>
            <a:r>
              <a:rPr lang="ru-RU" sz="2400" b="1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имущества</a:t>
            </a:r>
            <a:r>
              <a:rPr lang="ru-RU" sz="2400" b="1" u="sng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400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в целом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превышают 250 000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рублей.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dirty="0" smtClean="0">
              <a:solidFill>
                <a:srgbClr val="FF0000"/>
              </a:solidFill>
              <a:latin typeface="DIN Pro Medium" panose="020B0604020101020102" pitchFamily="34" charset="0"/>
              <a:cs typeface="DIN Pro Medium" panose="020B0604020101020102" pitchFamily="34" charset="0"/>
            </a:endParaRPr>
          </a:p>
          <a:p>
            <a:pPr algn="just"/>
            <a:endParaRPr lang="ru-RU" dirty="0">
              <a:solidFill>
                <a:srgbClr val="FF0000"/>
              </a:solidFill>
              <a:latin typeface="DIN Pro Medium" panose="020B0604020101020102" pitchFamily="34" charset="0"/>
              <a:cs typeface="DIN Pro Medium" panose="020B0604020101020102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dirty="0" smtClean="0">
              <a:solidFill>
                <a:srgbClr val="FF0000"/>
              </a:solidFill>
              <a:latin typeface="DIN Pro Medium" panose="020B0604020101020102" pitchFamily="34" charset="0"/>
              <a:cs typeface="DIN Pro Medium" panose="020B0604020101020102" pitchFamily="34" charset="0"/>
            </a:endParaRPr>
          </a:p>
          <a:p>
            <a:pPr algn="just"/>
            <a:r>
              <a:rPr lang="ru-RU" sz="2400" b="1" dirty="0" smtClean="0">
                <a:latin typeface="DIN Pro Medium" panose="020B0604020101020102" pitchFamily="34" charset="0"/>
                <a:cs typeface="DIN Pro Medium" panose="020B0604020101020102" pitchFamily="34" charset="0"/>
              </a:rPr>
              <a:t>п. 4 ст. 229 </a:t>
            </a:r>
            <a:r>
              <a:rPr lang="ru-RU" sz="2400" b="1" dirty="0" smtClean="0">
                <a:latin typeface="DIN Pro Medium" panose="020B0604020101020102" pitchFamily="34" charset="0"/>
                <a:cs typeface="DIN Pro Medium" panose="020B0604020101020102" pitchFamily="34" charset="0"/>
              </a:rPr>
              <a:t>НК РФ</a:t>
            </a:r>
          </a:p>
        </p:txBody>
      </p:sp>
      <p:sp>
        <p:nvSpPr>
          <p:cNvPr id="10" name="Текст 8"/>
          <p:cNvSpPr txBox="1">
            <a:spLocks/>
          </p:cNvSpPr>
          <p:nvPr/>
        </p:nvSpPr>
        <p:spPr>
          <a:xfrm>
            <a:off x="713152" y="6937460"/>
            <a:ext cx="8910668" cy="3436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000" b="1" dirty="0" smtClean="0">
                <a:solidFill>
                  <a:srgbClr val="FF0000"/>
                </a:solidFill>
                <a:latin typeface="PF Din Text Comp Pro" pitchFamily="2" charset="0"/>
              </a:rPr>
              <a:t>www.nalog.gov.ru</a:t>
            </a:r>
            <a:endParaRPr lang="ru-RU" sz="3000" dirty="0">
              <a:solidFill>
                <a:srgbClr val="FF0000"/>
              </a:solidFill>
              <a:latin typeface="PF Din Text Comp Pro" pitchFamily="2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9826420" y="6732959"/>
            <a:ext cx="590365" cy="4869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1043056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919F625D-80D4-4291-BD9B-D63E17D4299E}" type="slidenum">
              <a:rPr lang="ru-RU" sz="3200" smtClean="0">
                <a:solidFill>
                  <a:prstClr val="white"/>
                </a:solidFill>
                <a:latin typeface="DINCyr-Medium" pitchFamily="2" charset="-52"/>
              </a:rPr>
              <a:pPr algn="ctr">
                <a:defRPr/>
              </a:pPr>
              <a:t>8</a:t>
            </a:fld>
            <a:endParaRPr lang="ru-RU" sz="3200" dirty="0">
              <a:solidFill>
                <a:prstClr val="white"/>
              </a:solidFill>
              <a:latin typeface="DINCyr-Medium" pitchFamily="2" charset="-52"/>
            </a:endParaRPr>
          </a:p>
        </p:txBody>
      </p:sp>
      <p:pic>
        <p:nvPicPr>
          <p:cNvPr id="7" name="Picture 10" descr="F:\cea9525cdba3932bd5b0574b6a0b37a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812" y="5223579"/>
            <a:ext cx="2416442" cy="15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2700-02-012\Pictures\FNS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373238"/>
            <a:ext cx="1440000" cy="135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542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585111" y="267388"/>
            <a:ext cx="7570403" cy="1270721"/>
          </a:xfrm>
        </p:spPr>
        <p:txBody>
          <a:bodyPr anchor="ctr" anchorCtr="0"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Сроки представления декларации и уплаты налога в 2024 </a:t>
            </a:r>
            <a:r>
              <a:rPr lang="ru-RU" sz="3600" b="1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году</a:t>
            </a:r>
            <a:endParaRPr lang="ru-RU" sz="3600" b="1" dirty="0" smtClean="0">
              <a:solidFill>
                <a:srgbClr val="FF0000"/>
              </a:solidFill>
              <a:latin typeface="PF Din Text Cond Pro Medium" pitchFamily="2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3152" y="1489385"/>
            <a:ext cx="9026035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 algn="just">
              <a:buAutoNum type="arabicParenR"/>
            </a:pPr>
            <a:r>
              <a:rPr lang="ru-RU" sz="2800" dirty="0" smtClean="0">
                <a:solidFill>
                  <a:srgbClr val="005AA9"/>
                </a:solidFill>
                <a:latin typeface="PF Din Text Cond Pro Medium" pitchFamily="2" charset="0"/>
                <a:cs typeface="Arial" pitchFamily="34" charset="0"/>
              </a:rPr>
              <a:t>представить декларацию по форме 3-НДФЛ за  2023 г. </a:t>
            </a:r>
          </a:p>
          <a:p>
            <a:pPr marL="457200" indent="-457200" algn="just">
              <a:buFontTx/>
              <a:buChar char="-"/>
            </a:pPr>
            <a:r>
              <a:rPr lang="ru-RU" sz="2800" dirty="0" smtClean="0">
                <a:solidFill>
                  <a:srgbClr val="005AA9"/>
                </a:solidFill>
                <a:latin typeface="PF Din Text Cond Pro Medium" pitchFamily="2" charset="0"/>
                <a:cs typeface="Arial" pitchFamily="34" charset="0"/>
              </a:rPr>
              <a:t>не </a:t>
            </a:r>
            <a:r>
              <a:rPr lang="ru-RU" sz="2800" dirty="0" smtClean="0">
                <a:solidFill>
                  <a:srgbClr val="005AA9"/>
                </a:solidFill>
                <a:latin typeface="PF Din Text Cond Pro Medium" pitchFamily="2" charset="0"/>
                <a:cs typeface="Arial" pitchFamily="34" charset="0"/>
              </a:rPr>
              <a:t>позднее </a:t>
            </a:r>
            <a:r>
              <a:rPr lang="ru-RU" sz="28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2 мая</a:t>
            </a:r>
            <a:r>
              <a:rPr lang="ru-RU" sz="2800" dirty="0" smtClean="0">
                <a:solidFill>
                  <a:srgbClr val="005AA9"/>
                </a:solidFill>
                <a:latin typeface="PF Din Text Cond Pro Medium" pitchFamily="2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2024 г.</a:t>
            </a:r>
            <a:r>
              <a:rPr lang="ru-RU" sz="2800" dirty="0" smtClean="0">
                <a:solidFill>
                  <a:srgbClr val="005AA9"/>
                </a:solidFill>
                <a:latin typeface="PF Din Text Cond Pro Medium" pitchFamily="2" charset="0"/>
                <a:cs typeface="Arial" pitchFamily="34" charset="0"/>
              </a:rPr>
              <a:t>; </a:t>
            </a:r>
            <a:endParaRPr lang="ru-RU" sz="2800" dirty="0" smtClean="0">
              <a:solidFill>
                <a:srgbClr val="005AA9"/>
              </a:solidFill>
              <a:latin typeface="PF Din Text Cond Pro Medium" pitchFamily="2" charset="0"/>
              <a:cs typeface="Arial" pitchFamily="34" charset="0"/>
            </a:endParaRPr>
          </a:p>
          <a:p>
            <a:pPr marL="457200" indent="-457200" algn="just">
              <a:buFontTx/>
              <a:buChar char="-"/>
            </a:pPr>
            <a:endParaRPr lang="ru-RU" sz="2800" dirty="0" smtClean="0">
              <a:solidFill>
                <a:srgbClr val="005AA9"/>
              </a:solidFill>
              <a:latin typeface="PF Din Text Cond Pro Medium" pitchFamily="2" charset="0"/>
              <a:cs typeface="Arial" pitchFamily="34" charset="0"/>
            </a:endParaRPr>
          </a:p>
          <a:p>
            <a:pPr algn="just"/>
            <a:r>
              <a:rPr lang="ru-RU" sz="2800" dirty="0" smtClean="0">
                <a:solidFill>
                  <a:srgbClr val="005AA9"/>
                </a:solidFill>
                <a:latin typeface="DIN Pro Medium" pitchFamily="50" charset="0"/>
                <a:cs typeface="Arial" pitchFamily="34" charset="0"/>
              </a:rPr>
              <a:t>2) </a:t>
            </a:r>
            <a:r>
              <a:rPr lang="ru-RU" sz="2800" dirty="0" smtClean="0">
                <a:solidFill>
                  <a:srgbClr val="005AA9"/>
                </a:solidFill>
                <a:latin typeface="PF Din Text Cond Pro Medium" pitchFamily="2" charset="0"/>
                <a:cs typeface="Arial" pitchFamily="34" charset="0"/>
              </a:rPr>
              <a:t>уплатить сумму НДФЛ, исчисленную на основании декларации, </a:t>
            </a:r>
          </a:p>
          <a:p>
            <a:pPr algn="just"/>
            <a:r>
              <a:rPr lang="ru-RU" sz="2800" dirty="0" smtClean="0">
                <a:solidFill>
                  <a:srgbClr val="005AA9"/>
                </a:solidFill>
                <a:latin typeface="PF Din Text Cond Pro Medium" pitchFamily="2" charset="0"/>
                <a:cs typeface="Arial" pitchFamily="34" charset="0"/>
              </a:rPr>
              <a:t>- не </a:t>
            </a:r>
            <a:r>
              <a:rPr lang="ru-RU" sz="2800" dirty="0">
                <a:solidFill>
                  <a:srgbClr val="005AA9"/>
                </a:solidFill>
                <a:latin typeface="PF Din Text Cond Pro Medium" pitchFamily="2" charset="0"/>
                <a:cs typeface="Arial" pitchFamily="34" charset="0"/>
              </a:rPr>
              <a:t>позднее </a:t>
            </a:r>
            <a:r>
              <a:rPr lang="ru-RU" sz="2800" dirty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15 июля </a:t>
            </a:r>
            <a:r>
              <a:rPr lang="ru-RU" sz="2800" dirty="0" smtClean="0">
                <a:solidFill>
                  <a:srgbClr val="FF0000"/>
                </a:solidFill>
                <a:latin typeface="PF Din Text Cond Pro Medium" pitchFamily="2" charset="0"/>
                <a:cs typeface="Arial" pitchFamily="34" charset="0"/>
              </a:rPr>
              <a:t>2024 г. </a:t>
            </a:r>
            <a:r>
              <a:rPr lang="ru-RU" sz="2800" dirty="0" smtClean="0">
                <a:solidFill>
                  <a:srgbClr val="005AA9"/>
                </a:solidFill>
                <a:latin typeface="PF Din Text Cond Pro Medium" pitchFamily="2" charset="0"/>
                <a:cs typeface="Arial" pitchFamily="34" charset="0"/>
              </a:rPr>
              <a:t> </a:t>
            </a:r>
          </a:p>
          <a:p>
            <a:pPr algn="just"/>
            <a:endParaRPr lang="ru-RU" sz="1200" dirty="0" smtClean="0">
              <a:latin typeface="DIN Pro Medium" pitchFamily="50" charset="0"/>
              <a:cs typeface="Arial" pitchFamily="34" charset="0"/>
            </a:endParaRPr>
          </a:p>
          <a:p>
            <a:pPr algn="just"/>
            <a:endParaRPr lang="ru-RU" sz="2800" dirty="0" smtClean="0">
              <a:latin typeface="PF Din Text Cond Pro Medium" pitchFamily="2" charset="0"/>
              <a:cs typeface="Arial" pitchFamily="34" charset="0"/>
            </a:endParaRPr>
          </a:p>
          <a:p>
            <a:pPr algn="just"/>
            <a:endParaRPr lang="ru-RU" sz="2800" dirty="0">
              <a:latin typeface="PF Din Text Cond Pro Medium" pitchFamily="2" charset="0"/>
              <a:cs typeface="Arial" pitchFamily="34" charset="0"/>
            </a:endParaRPr>
          </a:p>
          <a:p>
            <a:pPr algn="just"/>
            <a:endParaRPr lang="ru-RU" sz="2800" dirty="0" smtClean="0">
              <a:latin typeface="PF Din Text Cond Pro Medium" pitchFamily="2" charset="0"/>
              <a:cs typeface="Arial" pitchFamily="34" charset="0"/>
            </a:endParaRPr>
          </a:p>
          <a:p>
            <a:pPr algn="just"/>
            <a:endParaRPr lang="ru-RU" sz="2800" dirty="0">
              <a:latin typeface="PF Din Text Cond Pro Medium" pitchFamily="2" charset="0"/>
              <a:cs typeface="Arial" pitchFamily="34" charset="0"/>
            </a:endParaRPr>
          </a:p>
          <a:p>
            <a:pPr algn="just"/>
            <a:r>
              <a:rPr lang="ru-RU" sz="2800" dirty="0" err="1" smtClean="0">
                <a:latin typeface="PF Din Text Cond Pro Medium" pitchFamily="2" charset="0"/>
                <a:cs typeface="Arial" pitchFamily="34" charset="0"/>
              </a:rPr>
              <a:t>ст.ст</a:t>
            </a:r>
            <a:r>
              <a:rPr lang="ru-RU" sz="2800" dirty="0">
                <a:latin typeface="PF Din Text Cond Pro Medium" pitchFamily="2" charset="0"/>
                <a:cs typeface="Arial" pitchFamily="34" charset="0"/>
              </a:rPr>
              <a:t>. 228, 229 </a:t>
            </a:r>
            <a:r>
              <a:rPr lang="ru-RU" sz="2800" dirty="0">
                <a:latin typeface="PF Din Text Cond Pro Medium" pitchFamily="2" charset="0"/>
                <a:cs typeface="DIN Pro Medium" panose="020B0604020101020102" pitchFamily="34" charset="0"/>
              </a:rPr>
              <a:t>НК </a:t>
            </a:r>
            <a:r>
              <a:rPr lang="ru-RU" sz="2800" dirty="0" smtClean="0">
                <a:latin typeface="PF Din Text Cond Pro Medium" pitchFamily="2" charset="0"/>
                <a:cs typeface="DIN Pro Medium" panose="020B0604020101020102" pitchFamily="34" charset="0"/>
              </a:rPr>
              <a:t>РФ, </a:t>
            </a:r>
            <a:r>
              <a:rPr lang="ru-RU" sz="2800" dirty="0" smtClean="0">
                <a:latin typeface="PF Din Text Cond Pro Medium" pitchFamily="2" charset="0"/>
                <a:cs typeface="Arial" pitchFamily="34" charset="0"/>
              </a:rPr>
              <a:t>п. </a:t>
            </a:r>
            <a:r>
              <a:rPr lang="ru-RU" sz="2800" dirty="0">
                <a:latin typeface="PF Din Text Cond Pro Medium" pitchFamily="2" charset="0"/>
                <a:cs typeface="Arial" pitchFamily="34" charset="0"/>
              </a:rPr>
              <a:t>7 ст. 6.1. </a:t>
            </a:r>
            <a:r>
              <a:rPr lang="ru-RU" sz="2800" dirty="0" smtClean="0">
                <a:latin typeface="PF Din Text Cond Pro Medium" pitchFamily="2" charset="0"/>
                <a:cs typeface="Arial" pitchFamily="34" charset="0"/>
              </a:rPr>
              <a:t>НК </a:t>
            </a:r>
            <a:r>
              <a:rPr lang="ru-RU" sz="2800" dirty="0" smtClean="0">
                <a:latin typeface="PF Din Text Cond Pro Medium" pitchFamily="2" charset="0"/>
                <a:cs typeface="Arial" pitchFamily="34" charset="0"/>
              </a:rPr>
              <a:t>РФ</a:t>
            </a:r>
            <a:endParaRPr lang="ru-RU" sz="2800" i="1" dirty="0">
              <a:latin typeface="PF Din Text Cond Pro Medium" pitchFamily="2" charset="0"/>
              <a:cs typeface="Arial" pitchFamily="34" charset="0"/>
            </a:endParaRPr>
          </a:p>
          <a:p>
            <a:pPr algn="just"/>
            <a:endParaRPr lang="ru-RU" sz="2800" dirty="0" smtClean="0">
              <a:latin typeface="PF DinDisplay Pro" pitchFamily="2" charset="0"/>
            </a:endParaRPr>
          </a:p>
          <a:p>
            <a:pPr algn="just"/>
            <a:endParaRPr lang="ru-RU" sz="2800" dirty="0">
              <a:latin typeface="PF DinDisplay Pro" pitchFamily="2" charset="0"/>
            </a:endParaRPr>
          </a:p>
          <a:p>
            <a:pPr marL="342900" indent="-342900" algn="just">
              <a:buFontTx/>
              <a:buChar char="-"/>
            </a:pPr>
            <a:endParaRPr lang="ru-RU" sz="2800" b="1" dirty="0">
              <a:solidFill>
                <a:srgbClr val="005AA9"/>
              </a:solidFill>
              <a:latin typeface="PF DinDisplay Pro" pitchFamily="2" charset="0"/>
            </a:endParaRPr>
          </a:p>
          <a:p>
            <a:pPr marL="342900" indent="-342900" algn="just">
              <a:buFontTx/>
              <a:buChar char="-"/>
            </a:pPr>
            <a:endParaRPr lang="ru-RU" sz="2800" dirty="0" smtClean="0">
              <a:solidFill>
                <a:srgbClr val="005AA9"/>
              </a:solidFill>
              <a:latin typeface="PF Din Text Comp Pro Medium" pitchFamily="2" charset="0"/>
              <a:cs typeface="DIN Pro Medium" panose="020B0604020101020102" pitchFamily="34" charset="0"/>
            </a:endParaRPr>
          </a:p>
        </p:txBody>
      </p:sp>
      <p:sp>
        <p:nvSpPr>
          <p:cNvPr id="10" name="Текст 8"/>
          <p:cNvSpPr txBox="1">
            <a:spLocks/>
          </p:cNvSpPr>
          <p:nvPr/>
        </p:nvSpPr>
        <p:spPr>
          <a:xfrm>
            <a:off x="713152" y="6937460"/>
            <a:ext cx="8910668" cy="3436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000" b="1" dirty="0" smtClean="0">
                <a:solidFill>
                  <a:srgbClr val="FF0000"/>
                </a:solidFill>
                <a:latin typeface="PF Din Text Comp Pro" pitchFamily="2" charset="0"/>
              </a:rPr>
              <a:t>www.nalog.gov.ru</a:t>
            </a:r>
            <a:endParaRPr lang="ru-RU" sz="3000" dirty="0">
              <a:solidFill>
                <a:srgbClr val="FF0000"/>
              </a:solidFill>
              <a:latin typeface="PF Din Text Comp Pro" pitchFamily="2" charset="0"/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967743" y="5940871"/>
            <a:ext cx="4325356" cy="12511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 cap="none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3200" dirty="0">
              <a:solidFill>
                <a:srgbClr val="FF0000"/>
              </a:solidFill>
              <a:latin typeface="PF Din Text Comp Pro Medium" pitchFamily="2" charset="0"/>
            </a:endParaRPr>
          </a:p>
        </p:txBody>
      </p:sp>
      <p:pic>
        <p:nvPicPr>
          <p:cNvPr id="12" name="Picture 2" descr="C:\Users\2700-02-012\Pictures\FNS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62" y="185903"/>
            <a:ext cx="1440000" cy="135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Номер слайда 3"/>
          <p:cNvSpPr txBox="1">
            <a:spLocks/>
          </p:cNvSpPr>
          <p:nvPr/>
        </p:nvSpPr>
        <p:spPr>
          <a:xfrm>
            <a:off x="9826420" y="6732959"/>
            <a:ext cx="590365" cy="4869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1043056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919F625D-80D4-4291-BD9B-D63E17D4299E}" type="slidenum">
              <a:rPr lang="ru-RU" sz="3200" smtClean="0">
                <a:solidFill>
                  <a:prstClr val="white"/>
                </a:solidFill>
                <a:latin typeface="DINCyr-Medium" pitchFamily="2" charset="-52"/>
              </a:rPr>
              <a:pPr algn="ctr">
                <a:defRPr/>
              </a:pPr>
              <a:t>9</a:t>
            </a:fld>
            <a:endParaRPr lang="ru-RU" sz="3200" dirty="0">
              <a:solidFill>
                <a:prstClr val="white"/>
              </a:solidFill>
              <a:latin typeface="DINCyr-Medium" pitchFamily="2" charset="-52"/>
            </a:endParaRPr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 cstate="print"/>
          <a:srcRect l="6234"/>
          <a:stretch>
            <a:fillRect/>
          </a:stretch>
        </p:blipFill>
        <p:spPr bwMode="auto">
          <a:xfrm>
            <a:off x="7650956" y="4236846"/>
            <a:ext cx="1417721" cy="22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463709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1421</TotalTime>
  <Words>592</Words>
  <Application>Microsoft Office PowerPoint</Application>
  <PresentationFormat>Произвольный</PresentationFormat>
  <Paragraphs>177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Волна</vt:lpstr>
      <vt:lpstr>Present_FNS2012_16-9</vt:lpstr>
      <vt:lpstr>УФНС России по  Хабаровскому краю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- 250 000 руб.</vt:lpstr>
      <vt:lpstr>Презентация PowerPoint</vt:lpstr>
      <vt:lpstr>Презентация PowerPoint</vt:lpstr>
      <vt:lpstr>Благодарю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 Алексеевна Кузнецова</dc:creator>
  <cp:lastModifiedBy>Кузнецова Лариса Алексеевна</cp:lastModifiedBy>
  <cp:revision>123</cp:revision>
  <cp:lastPrinted>2024-03-18T09:28:29Z</cp:lastPrinted>
  <dcterms:created xsi:type="dcterms:W3CDTF">2016-04-08T01:16:19Z</dcterms:created>
  <dcterms:modified xsi:type="dcterms:W3CDTF">2024-03-18T09:42:10Z</dcterms:modified>
</cp:coreProperties>
</file>